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78" r:id="rId16"/>
    <p:sldId id="279" r:id="rId17"/>
    <p:sldId id="280" r:id="rId18"/>
    <p:sldId id="281" r:id="rId19"/>
    <p:sldId id="282" r:id="rId20"/>
    <p:sldId id="283" r:id="rId21"/>
    <p:sldId id="269" r:id="rId22"/>
    <p:sldId id="284" r:id="rId23"/>
    <p:sldId id="285" r:id="rId24"/>
    <p:sldId id="286" r:id="rId25"/>
    <p:sldId id="270" r:id="rId26"/>
    <p:sldId id="271" r:id="rId27"/>
    <p:sldId id="272" r:id="rId28"/>
    <p:sldId id="273" r:id="rId29"/>
    <p:sldId id="274" r:id="rId30"/>
    <p:sldId id="287" r:id="rId31"/>
    <p:sldId id="288" r:id="rId32"/>
    <p:sldId id="289" r:id="rId33"/>
    <p:sldId id="275" r:id="rId34"/>
    <p:sldId id="277" r:id="rId35"/>
    <p:sldId id="290" r:id="rId36"/>
    <p:sldId id="292" r:id="rId37"/>
    <p:sldId id="293" r:id="rId38"/>
    <p:sldId id="294" r:id="rId39"/>
    <p:sldId id="295" r:id="rId40"/>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34"/>
    <p:restoredTop sz="94660"/>
  </p:normalViewPr>
  <p:slideViewPr>
    <p:cSldViewPr showGuides="1">
      <p:cViewPr varScale="1">
        <p:scale>
          <a:sx n="62" d="100"/>
          <a:sy n="62" d="100"/>
        </p:scale>
        <p:origin x="1408" y="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927100"/>
            <a:ext cx="8991600" cy="4495800"/>
            <a:chOff x="0" y="584"/>
            <a:chExt cx="5664" cy="2832"/>
          </a:xfrm>
        </p:grpSpPr>
        <p:sp>
          <p:nvSpPr>
            <p:cNvPr id="3" name="AutoShape 3"/>
            <p:cNvSpPr>
              <a:spLocks noChangeArrowheads="1"/>
            </p:cNvSpPr>
            <p:nvPr/>
          </p:nvSpPr>
          <p:spPr bwMode="auto">
            <a:xfrm>
              <a:off x="432" y="1304"/>
              <a:ext cx="4656" cy="2112"/>
            </a:xfrm>
            <a:prstGeom prst="roundRect">
              <a:avLst>
                <a:gd name="adj" fmla="val 16667"/>
              </a:avLst>
            </a:prstGeom>
            <a:noFill/>
            <a:ln w="50800">
              <a:solidFill>
                <a:schemeClr val="bg2"/>
              </a:solidFill>
              <a:rou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Rectangle 4"/>
            <p:cNvSpPr>
              <a:spLocks noChangeArrowheads="1"/>
            </p:cNvSpPr>
            <p:nvPr/>
          </p:nvSpPr>
          <p:spPr bwMode="blackWhite">
            <a:xfrm>
              <a:off x="144" y="584"/>
              <a:ext cx="4512" cy="624"/>
            </a:xfrm>
            <a:prstGeom prst="rect">
              <a:avLst/>
            </a:prstGeom>
            <a:solidFill>
              <a:schemeClr val="bg1"/>
            </a:solid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8" name="AutoShape 5"/>
            <p:cNvSpPr/>
            <p:nvPr userDrawn="1"/>
          </p:nvSpPr>
          <p:spPr>
            <a:xfrm>
              <a:off x="0" y="872"/>
              <a:ext cx="5664" cy="1152"/>
            </a:xfrm>
            <a:custGeom>
              <a:avLst/>
              <a:gdLst>
                <a:gd name="txL" fmla="*/ 0 w 4917"/>
                <a:gd name="txT" fmla="*/ 0 h 1000"/>
                <a:gd name="txR" fmla="*/ 2459 w 4917"/>
                <a:gd name="txB" fmla="*/ 1000 h 1000"/>
              </a:gdLst>
              <a:ahLst/>
              <a:cxnLst>
                <a:cxn ang="0">
                  <a:pos x="0" y="0"/>
                </a:cxn>
                <a:cxn ang="0">
                  <a:pos x="58436" y="0"/>
                </a:cxn>
                <a:cxn ang="0">
                  <a:pos x="65067" y="1347"/>
                </a:cxn>
                <a:cxn ang="0">
                  <a:pos x="58450" y="2692"/>
                </a:cxn>
                <a:cxn ang="0">
                  <a:pos x="0" y="2692"/>
                </a:cxn>
              </a:cxnLst>
              <a:rect l="txL" t="txT" r="txR" b="txB"/>
              <a:pathLst>
                <a:path w="4917" h="1000">
                  <a:moveTo>
                    <a:pt x="0" y="0"/>
                  </a:moveTo>
                  <a:lnTo>
                    <a:pt x="4416" y="0"/>
                  </a:lnTo>
                  <a:cubicBezTo>
                    <a:pt x="4693" y="0"/>
                    <a:pt x="4917" y="223"/>
                    <a:pt x="4917" y="500"/>
                  </a:cubicBezTo>
                  <a:cubicBezTo>
                    <a:pt x="4917" y="776"/>
                    <a:pt x="4693" y="999"/>
                    <a:pt x="4417" y="1000"/>
                  </a:cubicBezTo>
                  <a:lnTo>
                    <a:pt x="0" y="1000"/>
                  </a:lnTo>
                  <a:lnTo>
                    <a:pt x="0" y="0"/>
                  </a:lnTo>
                  <a:close/>
                </a:path>
              </a:pathLst>
            </a:custGeom>
            <a:solidFill>
              <a:schemeClr val="folHlink">
                <a:alpha val="100000"/>
              </a:schemeClr>
            </a:solidFill>
            <a:ln w="9525">
              <a:noFill/>
            </a:ln>
          </p:spPr>
          <p:txBody>
            <a:bodyPr/>
            <a:p>
              <a:endParaRPr lang="zh-CN" altLang="en-US"/>
            </a:p>
          </p:txBody>
        </p:sp>
        <p:sp>
          <p:nvSpPr>
            <p:cNvPr id="2059" name="Line 6"/>
            <p:cNvSpPr/>
            <p:nvPr userDrawn="1"/>
          </p:nvSpPr>
          <p:spPr>
            <a:xfrm>
              <a:off x="0" y="1928"/>
              <a:ext cx="5232" cy="0"/>
            </a:xfrm>
            <a:prstGeom prst="line">
              <a:avLst/>
            </a:prstGeom>
            <a:ln w="50800" cap="flat" cmpd="sng">
              <a:solidFill>
                <a:schemeClr val="bg1"/>
              </a:solidFill>
              <a:prstDash val="solid"/>
              <a:headEnd type="none" w="med" len="med"/>
              <a:tailEnd type="none" w="med" len="med"/>
            </a:ln>
          </p:spPr>
        </p:sp>
      </p:grpSp>
      <p:sp>
        <p:nvSpPr>
          <p:cNvPr id="34823" name="Rectangle 7"/>
          <p:cNvSpPr>
            <a:spLocks noGrp="1" noChangeArrowheads="1"/>
          </p:cNvSpPr>
          <p:nvPr>
            <p:ph type="ctrTitle"/>
          </p:nvPr>
        </p:nvSpPr>
        <p:spPr>
          <a:xfrm>
            <a:off x="228600" y="1427163"/>
            <a:ext cx="8077200" cy="1609725"/>
          </a:xfrm>
        </p:spPr>
        <p:txBody>
          <a:bodyPr/>
          <a:lstStyle>
            <a:lvl1pPr>
              <a:defRPr sz="4600"/>
            </a:lvl1pPr>
          </a:lstStyle>
          <a:p>
            <a:pPr lvl="0"/>
            <a:r>
              <a:rPr lang="zh-CN" altLang="en-US" noProof="0"/>
              <a:t>单击此处编辑母版标题样式</a:t>
            </a:r>
            <a:endParaRPr lang="zh-CN" altLang="en-US" noProof="0"/>
          </a:p>
        </p:txBody>
      </p:sp>
      <p:sp>
        <p:nvSpPr>
          <p:cNvPr id="34824" name="Rectangle 8"/>
          <p:cNvSpPr>
            <a:spLocks noGrp="1" noChangeArrowheads="1"/>
          </p:cNvSpPr>
          <p:nvPr>
            <p:ph type="subTitle" idx="1"/>
          </p:nvPr>
        </p:nvSpPr>
        <p:spPr>
          <a:xfrm>
            <a:off x="1066800" y="3441700"/>
            <a:ext cx="6629400" cy="1676400"/>
          </a:xfrm>
        </p:spPr>
        <p:txBody>
          <a:bodyPr/>
          <a:lstStyle>
            <a:lvl1pPr marL="0" indent="0">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7" name="Rectangle 9"/>
          <p:cNvSpPr>
            <a:spLocks noGrp="1" noChangeArrowheads="1"/>
          </p:cNvSpPr>
          <p:nvPr>
            <p:ph type="dt" sz="half" idx="2"/>
          </p:nvPr>
        </p:nvSpPr>
        <p:spPr bwMode="auto">
          <a:xfrm>
            <a:off x="457200" y="6248400"/>
            <a:ext cx="2133600" cy="471488"/>
          </a:xfrm>
          <a:prstGeom prst="rect">
            <a:avLst/>
          </a:prstGeom>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10"/>
          <p:cNvSpPr>
            <a:spLocks noGrp="1" noChangeArrowheads="1"/>
          </p:cNvSpPr>
          <p:nvPr>
            <p:ph type="ftr" sz="quarter" idx="3"/>
          </p:nvPr>
        </p:nvSpPr>
        <p:spPr bwMode="auto">
          <a:xfrm>
            <a:off x="3124200" y="6253163"/>
            <a:ext cx="2895600" cy="457200"/>
          </a:xfrm>
          <a:prstGeom prst="rect">
            <a:avLst/>
          </a:prstGeom>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11"/>
          <p:cNvSpPr>
            <a:spLocks noGrp="1" noChangeArrowheads="1"/>
          </p:cNvSpPr>
          <p:nvPr>
            <p:ph type="sldNum" sz="quarter" idx="4"/>
          </p:nvPr>
        </p:nvSpPr>
        <p:spPr bwMode="auto">
          <a:xfrm>
            <a:off x="6553200" y="6248400"/>
            <a:ext cx="2133600" cy="471488"/>
          </a:xfrm>
          <a:prstGeom prst="rect">
            <a:avLst/>
          </a:prstGeom>
        </p:spPr>
        <p:txBody>
          <a:bodyPr vert="horz" wrap="square" lIns="91440" tIns="45720" rIns="91440" bIns="45720" numCol="1" anchor="b" anchorCtr="0" compatLnSpc="1"/>
          <a:p>
            <a:pPr algn="r" eaLnBrk="1" hangingPunct="1">
              <a:buNone/>
            </a:pPr>
            <a:fld id="{9A0DB2DC-4C9A-4742-B13C-FB6460FD3503}" type="slidenum">
              <a:rPr lang="en-US" altLang="zh-CN" dirty="0">
                <a:latin typeface="Arial Black" panose="020B0A04020102020204" pitchFamily="34" charset="0"/>
              </a:rPr>
            </a:fld>
            <a:endParaRPr lang="en-US" altLang="zh-CN" dirty="0">
              <a:latin typeface="Arial Black" panose="020B0A04020102020204"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0013" y="228600"/>
            <a:ext cx="2084387" cy="5791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95263" y="228600"/>
            <a:ext cx="6102350" cy="5791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Group 2"/>
          <p:cNvGrpSpPr/>
          <p:nvPr/>
        </p:nvGrpSpPr>
        <p:grpSpPr>
          <a:xfrm>
            <a:off x="0" y="152400"/>
            <a:ext cx="8686800" cy="6096000"/>
            <a:chOff x="0" y="96"/>
            <a:chExt cx="5472" cy="3840"/>
          </a:xfrm>
        </p:grpSpPr>
        <p:sp>
          <p:nvSpPr>
            <p:cNvPr id="1032"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3" name="AutoShape 4"/>
            <p:cNvSpPr/>
            <p:nvPr/>
          </p:nvSpPr>
          <p:spPr>
            <a:xfrm>
              <a:off x="0" y="96"/>
              <a:ext cx="5376" cy="768"/>
            </a:xfrm>
            <a:custGeom>
              <a:avLst/>
              <a:gdLst>
                <a:gd name="txL" fmla="*/ 0 w 7000"/>
                <a:gd name="txT" fmla="*/ 0 h 1000"/>
                <a:gd name="txR" fmla="*/ 3500 w 7000"/>
                <a:gd name="txB" fmla="*/ 1000 h 1000"/>
              </a:gdLst>
              <a:ahLst/>
              <a:cxnLst>
                <a:cxn ang="0">
                  <a:pos x="0" y="0"/>
                </a:cxn>
                <a:cxn ang="0">
                  <a:pos x="7169" y="0"/>
                </a:cxn>
                <a:cxn ang="0">
                  <a:pos x="7722" y="79"/>
                </a:cxn>
                <a:cxn ang="0">
                  <a:pos x="7171" y="157"/>
                </a:cxn>
                <a:cxn ang="0">
                  <a:pos x="0" y="157"/>
                </a:cxn>
              </a:cxnLst>
              <a:rect l="txL" t="txT" r="txR" b="txB"/>
              <a:pathLst>
                <a:path w="7000" h="1000">
                  <a:moveTo>
                    <a:pt x="0" y="0"/>
                  </a:moveTo>
                  <a:lnTo>
                    <a:pt x="6499" y="0"/>
                  </a:lnTo>
                  <a:cubicBezTo>
                    <a:pt x="6776" y="0"/>
                    <a:pt x="7000" y="223"/>
                    <a:pt x="7000" y="500"/>
                  </a:cubicBezTo>
                  <a:cubicBezTo>
                    <a:pt x="7000" y="776"/>
                    <a:pt x="6776" y="999"/>
                    <a:pt x="6500" y="1000"/>
                  </a:cubicBezTo>
                  <a:lnTo>
                    <a:pt x="0" y="1000"/>
                  </a:lnTo>
                  <a:lnTo>
                    <a:pt x="0" y="0"/>
                  </a:lnTo>
                  <a:close/>
                </a:path>
              </a:pathLst>
            </a:custGeom>
            <a:solidFill>
              <a:schemeClr val="folHlink">
                <a:alpha val="100000"/>
              </a:schemeClr>
            </a:solidFill>
            <a:ln w="9525">
              <a:noFill/>
            </a:ln>
          </p:spPr>
          <p:txBody>
            <a:bodyPr/>
            <a:p>
              <a:endParaRPr lang="zh-CN" altLang="en-US"/>
            </a:p>
          </p:txBody>
        </p:sp>
        <p:sp>
          <p:nvSpPr>
            <p:cNvPr id="1034" name="Line 5"/>
            <p:cNvSpPr/>
            <p:nvPr/>
          </p:nvSpPr>
          <p:spPr>
            <a:xfrm>
              <a:off x="0" y="768"/>
              <a:ext cx="5088" cy="0"/>
            </a:xfrm>
            <a:prstGeom prst="line">
              <a:avLst/>
            </a:prstGeom>
            <a:ln w="38100" cap="flat" cmpd="sng">
              <a:solidFill>
                <a:schemeClr val="bg1"/>
              </a:solidFill>
              <a:prstDash val="solid"/>
              <a:headEnd type="none" w="med" len="med"/>
              <a:tailEnd type="none" w="med" len="med"/>
            </a:ln>
          </p:spPr>
        </p:sp>
      </p:grpSp>
      <p:sp>
        <p:nvSpPr>
          <p:cNvPr id="1027" name="Rectangle 6"/>
          <p:cNvSpPr>
            <a:spLocks noGrp="1"/>
          </p:cNvSpPr>
          <p:nvPr>
            <p:ph type="title"/>
          </p:nvPr>
        </p:nvSpPr>
        <p:spPr>
          <a:xfrm>
            <a:off x="195263" y="228600"/>
            <a:ext cx="8015287" cy="9144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8" name="Rectangle 7"/>
          <p:cNvSpPr>
            <a:spLocks noGrp="1"/>
          </p:cNvSpPr>
          <p:nvPr>
            <p:ph type="body" idx="1"/>
          </p:nvPr>
        </p:nvSpPr>
        <p:spPr>
          <a:xfrm>
            <a:off x="609600" y="1600200"/>
            <a:ext cx="7924800" cy="44196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3800" name="Rectangle 8"/>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lstStyle>
            <a:lvl1pPr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801" name="Rectangle 9"/>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lstStyle>
            <a:lvl1pPr algn="ctr" eaLnBrk="1" hangingPunct="1">
              <a:defRPr sz="12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802" name="Rectangle 10"/>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lstStyle>
            <a:lvl1pPr algn="r">
              <a:defRPr sz="1200">
                <a:latin typeface="Arial Black" panose="020B0A0402010202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vl6pPr marL="25146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6pPr>
      <a:lvl7pPr marL="29718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7pPr>
      <a:lvl8pPr marL="34290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8pPr>
      <a:lvl9pPr marL="38862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2"/>
          <p:cNvSpPr>
            <a:spLocks noGrp="1"/>
          </p:cNvSpPr>
          <p:nvPr>
            <p:ph type="ctrTitle"/>
          </p:nvPr>
        </p:nvSpPr>
        <p:spPr>
          <a:ln/>
        </p:spPr>
        <p:txBody>
          <a:bodyPr vert="horz" wrap="square" lIns="91440" tIns="45720" rIns="91440" bIns="45720" anchor="ctr" anchorCtr="0"/>
          <a:p>
            <a:pPr eaLnBrk="1" hangingPunct="1">
              <a:buClrTx/>
              <a:buSzTx/>
              <a:buFontTx/>
            </a:pPr>
            <a:r>
              <a:rPr lang="en-US" altLang="zh-CN" sz="4200" b="1" dirty="0">
                <a:latin typeface="+mj-lt"/>
                <a:ea typeface="+mj-ea"/>
                <a:cs typeface="+mj-cs"/>
              </a:rPr>
              <a:t>Chapter 13 </a:t>
            </a:r>
            <a:br>
              <a:rPr lang="en-US" altLang="zh-CN" sz="4200" b="1" dirty="0">
                <a:latin typeface="+mj-lt"/>
                <a:ea typeface="+mj-ea"/>
                <a:cs typeface="+mj-cs"/>
              </a:rPr>
            </a:br>
            <a:r>
              <a:rPr lang="en-US" altLang="zh-CN" sz="4200" b="1" dirty="0">
                <a:latin typeface="+mj-lt"/>
                <a:ea typeface="+mj-ea"/>
                <a:cs typeface="+mj-cs"/>
              </a:rPr>
              <a:t>   Negotiation Strategies on  </a:t>
            </a:r>
            <a:br>
              <a:rPr lang="en-US" altLang="zh-CN" sz="4200" b="1" dirty="0">
                <a:latin typeface="+mj-lt"/>
                <a:ea typeface="+mj-ea"/>
                <a:cs typeface="+mj-cs"/>
              </a:rPr>
            </a:br>
            <a:r>
              <a:rPr lang="en-US" altLang="zh-CN" sz="4200" b="1" dirty="0">
                <a:latin typeface="+mj-lt"/>
                <a:ea typeface="+mj-ea"/>
                <a:cs typeface="+mj-cs"/>
              </a:rPr>
              <a:t>      International Business</a:t>
            </a:r>
            <a:endParaRPr lang="en-US" altLang="zh-CN" sz="4200" b="1" dirty="0">
              <a:latin typeface="+mj-lt"/>
              <a:ea typeface="+mj-ea"/>
              <a:cs typeface="+mj-cs"/>
            </a:endParaRPr>
          </a:p>
        </p:txBody>
      </p:sp>
      <p:sp>
        <p:nvSpPr>
          <p:cNvPr id="3075" name="Rectangle 3"/>
          <p:cNvSpPr>
            <a:spLocks noGrp="1"/>
          </p:cNvSpPr>
          <p:nvPr>
            <p:ph type="subTitle" idx="1"/>
          </p:nvPr>
        </p:nvSpPr>
        <p:spPr>
          <a:ln/>
        </p:spPr>
        <p:txBody>
          <a:bodyPr vert="horz" wrap="square" lIns="91440" tIns="45720" rIns="91440" bIns="45720" anchor="t" anchorCtr="0"/>
          <a:p>
            <a:pPr eaLnBrk="1" hangingPunct="1">
              <a:buSzPct val="80000"/>
            </a:pPr>
            <a:r>
              <a:rPr lang="en-US" altLang="zh-CN" b="1" dirty="0">
                <a:latin typeface="+mn-lt"/>
                <a:ea typeface="+mn-ea"/>
                <a:cs typeface="+mn-cs"/>
              </a:rPr>
              <a:t>           </a:t>
            </a:r>
            <a:r>
              <a:rPr lang="zh-CN" altLang="en-US" sz="4000" b="1" dirty="0">
                <a:latin typeface="+mn-lt"/>
                <a:ea typeface="+mn-ea"/>
                <a:cs typeface="+mn-cs"/>
              </a:rPr>
              <a:t>国际商务谈判策略</a:t>
            </a:r>
            <a:r>
              <a:rPr lang="zh-CN" altLang="en-US" dirty="0">
                <a:latin typeface="+mn-lt"/>
                <a:ea typeface="+mn-ea"/>
                <a:cs typeface="+mn-cs"/>
              </a:rPr>
              <a:t> </a:t>
            </a:r>
            <a:endParaRPr lang="zh-CN" altLang="en-US" dirty="0">
              <a:latin typeface="+mn-lt"/>
              <a:ea typeface="+mn-ea"/>
              <a:cs typeface="+mn-cs"/>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2291" name="Rectangle 3"/>
          <p:cNvSpPr>
            <a:spLocks noGrp="1"/>
          </p:cNvSpPr>
          <p:nvPr>
            <p:ph idx="1"/>
          </p:nvPr>
        </p:nvSpPr>
        <p:spPr>
          <a:ln/>
        </p:spPr>
        <p:txBody>
          <a:bodyPr vert="horz" wrap="square" lIns="91440" tIns="45720" rIns="91440" bIns="45720" anchor="t" anchorCtr="0"/>
          <a:p>
            <a:pPr marL="457200" indent="-457200" eaLnBrk="1" hangingPunct="1">
              <a:lnSpc>
                <a:spcPct val="90000"/>
              </a:lnSpc>
              <a:buNone/>
            </a:pPr>
            <a:r>
              <a:rPr lang="en-US" altLang="zh-CN" sz="2400" dirty="0"/>
              <a:t>      3) </a:t>
            </a:r>
            <a:r>
              <a:rPr lang="zh-CN" altLang="en-US" sz="2400" dirty="0"/>
              <a:t>两个</a:t>
            </a:r>
            <a:r>
              <a:rPr lang="en-US" altLang="zh-CN" sz="2400" dirty="0"/>
              <a:t>whatever</a:t>
            </a:r>
            <a:r>
              <a:rPr lang="zh-CN" altLang="en-US" sz="2400" dirty="0"/>
              <a:t>引导的是原因状语从句的让步状语从句，从句省略了系动词</a:t>
            </a:r>
            <a:r>
              <a:rPr lang="en-US" altLang="zh-CN" sz="2400" dirty="0"/>
              <a:t>be (is)</a:t>
            </a:r>
            <a:r>
              <a:rPr lang="zh-CN" altLang="en-US" sz="2400" dirty="0"/>
              <a:t>，译为：不管是什么技术，不管某个产品带来的是什么利益。</a:t>
            </a:r>
            <a:endParaRPr lang="zh-CN" altLang="en-US" sz="2400" dirty="0"/>
          </a:p>
          <a:p>
            <a:pPr marL="457200" indent="-457200" algn="just" eaLnBrk="1" hangingPunct="1">
              <a:lnSpc>
                <a:spcPct val="90000"/>
              </a:lnSpc>
              <a:buNone/>
            </a:pPr>
            <a:r>
              <a:rPr lang="en-US" altLang="zh-CN" sz="2400" dirty="0"/>
              <a:t>6.   One’s proper actions in one culture can be seen as wrong in a moral sense in another culture.  For example, Americans regard nepotism as immoral, while most Hispanic cultures regard it as a duty.</a:t>
            </a:r>
            <a:endParaRPr lang="en-US" altLang="zh-CN" sz="2400" dirty="0"/>
          </a:p>
          <a:p>
            <a:pPr marL="457200" indent="-457200" eaLnBrk="1" hangingPunct="1">
              <a:lnSpc>
                <a:spcPct val="90000"/>
              </a:lnSpc>
              <a:buNone/>
            </a:pPr>
            <a:r>
              <a:rPr lang="en-US" altLang="zh-CN" sz="2400" dirty="0"/>
              <a:t>      </a:t>
            </a:r>
            <a:r>
              <a:rPr lang="zh-CN" altLang="en-US" sz="2400" dirty="0"/>
              <a:t>在一种文化中很恰当的行为在另一种文化中可能会被看成是不道德的。比如，美国人认为搞裙带关系是不道德的，但大多数拉丁美洲文化却将它视为一种义务。</a:t>
            </a:r>
            <a:endParaRPr lang="zh-CN" altLang="en-US" sz="2400" dirty="0"/>
          </a:p>
          <a:p>
            <a:pPr marL="457200" indent="-457200" eaLnBrk="1" hangingPunct="1">
              <a:lnSpc>
                <a:spcPct val="90000"/>
              </a:lnSpc>
              <a:buFontTx/>
              <a:buNone/>
            </a:pPr>
            <a:endParaRPr lang="zh-CN" altLang="en-US" sz="2400" dirty="0"/>
          </a:p>
          <a:p>
            <a:pPr marL="457200" indent="-457200" eaLnBrk="1" hangingPunct="1">
              <a:lnSpc>
                <a:spcPct val="90000"/>
              </a:lnSpc>
              <a:buFontTx/>
              <a:buNone/>
            </a:pPr>
            <a:endParaRPr lang="en-US" altLang="zh-CN" sz="2400"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3315" name="Rectangle 3"/>
          <p:cNvSpPr>
            <a:spLocks noGrp="1"/>
          </p:cNvSpPr>
          <p:nvPr>
            <p:ph idx="1"/>
          </p:nvPr>
        </p:nvSpPr>
        <p:spPr>
          <a:xfrm>
            <a:off x="539750" y="1484313"/>
            <a:ext cx="7924800" cy="4419600"/>
          </a:xfrm>
          <a:ln/>
        </p:spPr>
        <p:txBody>
          <a:bodyPr vert="horz" wrap="square" lIns="91440" tIns="45720" rIns="91440" bIns="45720" anchor="t" anchorCtr="0"/>
          <a:p>
            <a:pPr eaLnBrk="1" hangingPunct="1">
              <a:lnSpc>
                <a:spcPct val="90000"/>
              </a:lnSpc>
              <a:buFontTx/>
              <a:buNone/>
            </a:pPr>
            <a:r>
              <a:rPr lang="en-US" altLang="zh-CN" sz="2400" dirty="0"/>
              <a:t>    1</a:t>
            </a:r>
            <a:r>
              <a:rPr lang="zh-CN" altLang="en-US" sz="2400" dirty="0"/>
              <a:t>）第一个句子是简单句，其主谓结构是</a:t>
            </a:r>
            <a:r>
              <a:rPr lang="en-US" altLang="zh-CN" sz="2400" dirty="0"/>
              <a:t>one’s proper actions </a:t>
            </a:r>
            <a:r>
              <a:rPr lang="zh-CN" altLang="en-US" sz="2400" dirty="0"/>
              <a:t>（</a:t>
            </a:r>
            <a:r>
              <a:rPr lang="en-US" altLang="zh-CN" sz="2400" dirty="0"/>
              <a:t>in one culture</a:t>
            </a:r>
            <a:r>
              <a:rPr lang="zh-CN" altLang="en-US" sz="2400" dirty="0"/>
              <a:t>） </a:t>
            </a:r>
            <a:r>
              <a:rPr lang="en-US" altLang="zh-CN" sz="2400" dirty="0"/>
              <a:t>can be seen as immoral</a:t>
            </a:r>
            <a:endParaRPr lang="en-US" altLang="zh-CN" sz="2400" dirty="0"/>
          </a:p>
          <a:p>
            <a:pPr eaLnBrk="1" hangingPunct="1">
              <a:lnSpc>
                <a:spcPct val="90000"/>
              </a:lnSpc>
              <a:buFontTx/>
              <a:buNone/>
            </a:pPr>
            <a:r>
              <a:rPr lang="en-US" altLang="zh-CN" sz="2400" dirty="0"/>
              <a:t>     </a:t>
            </a:r>
            <a:r>
              <a:rPr lang="zh-CN" altLang="en-US" sz="2400" dirty="0"/>
              <a:t>（在一种文化中）很恰当的行为（在另一种文化中）可能是被看成是不道德的。</a:t>
            </a:r>
            <a:endParaRPr lang="zh-CN" altLang="en-US" sz="2400" dirty="0"/>
          </a:p>
          <a:p>
            <a:pPr eaLnBrk="1" hangingPunct="1">
              <a:lnSpc>
                <a:spcPct val="90000"/>
              </a:lnSpc>
              <a:buFontTx/>
              <a:buNone/>
            </a:pPr>
            <a:r>
              <a:rPr lang="zh-CN" altLang="en-US" sz="2400" dirty="0"/>
              <a:t>        </a:t>
            </a:r>
            <a:r>
              <a:rPr lang="en-US" altLang="zh-CN" sz="2400" dirty="0"/>
              <a:t>moral sense </a:t>
            </a:r>
            <a:r>
              <a:rPr lang="zh-CN" altLang="en-US" sz="2400" dirty="0"/>
              <a:t>道德观念</a:t>
            </a:r>
            <a:endParaRPr lang="zh-CN" altLang="en-US" sz="2400" dirty="0"/>
          </a:p>
          <a:p>
            <a:pPr eaLnBrk="1" hangingPunct="1">
              <a:lnSpc>
                <a:spcPct val="90000"/>
              </a:lnSpc>
              <a:buNone/>
            </a:pPr>
            <a:r>
              <a:rPr lang="zh-CN" altLang="en-US" sz="2400" dirty="0"/>
              <a:t>    </a:t>
            </a:r>
            <a:r>
              <a:rPr lang="en-US" altLang="zh-CN" sz="2400" dirty="0"/>
              <a:t>2) </a:t>
            </a:r>
            <a:r>
              <a:rPr lang="zh-CN" altLang="en-US" sz="2400" dirty="0"/>
              <a:t>第二句是由转折连词</a:t>
            </a:r>
            <a:r>
              <a:rPr lang="en-US" altLang="zh-CN" sz="2400" dirty="0"/>
              <a:t>while</a:t>
            </a:r>
            <a:r>
              <a:rPr lang="zh-CN" altLang="en-US" sz="2400" dirty="0"/>
              <a:t>连接的并列句，并列的第一分句主谓结构简单。</a:t>
            </a:r>
            <a:r>
              <a:rPr lang="en-US" altLang="zh-CN" sz="2400" dirty="0"/>
              <a:t>Americans regard …as…</a:t>
            </a:r>
            <a:r>
              <a:rPr lang="zh-CN" altLang="en-US" sz="2400" dirty="0"/>
              <a:t>美国人认为（裙带关系）是（不道德的行为）。</a:t>
            </a:r>
            <a:endParaRPr lang="zh-CN" altLang="en-US" sz="2400" dirty="0"/>
          </a:p>
          <a:p>
            <a:pPr eaLnBrk="1" hangingPunct="1">
              <a:lnSpc>
                <a:spcPct val="90000"/>
              </a:lnSpc>
              <a:buNone/>
            </a:pPr>
            <a:r>
              <a:rPr lang="zh-CN" altLang="en-US" sz="2400" dirty="0"/>
              <a:t>    并列的第二分句主谓结构是</a:t>
            </a:r>
            <a:r>
              <a:rPr lang="en-US" altLang="zh-CN" sz="2400" dirty="0">
                <a:solidFill>
                  <a:srgbClr val="FF0000"/>
                </a:solidFill>
              </a:rPr>
              <a:t>while most Hispanic cultures regards it as a duty</a:t>
            </a:r>
            <a:r>
              <a:rPr lang="zh-CN" altLang="en-US" sz="2400" dirty="0"/>
              <a:t>，但大多数拉丁美洲的人却将它视为一种义务。</a:t>
            </a:r>
            <a:endParaRPr lang="zh-CN" altLang="en-US" sz="2400"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p:cNvSpPr>
          <p:nvPr>
            <p:ph type="title"/>
          </p:nvPr>
        </p:nvSpPr>
        <p:spPr>
          <a:ln/>
        </p:spPr>
        <p:txBody>
          <a:bodyPr vert="horz" wrap="square" lIns="91440" tIns="45720" rIns="91440" bIns="45720" anchor="ctr" anchorCtr="0"/>
          <a:p>
            <a:pPr eaLnBrk="1" hangingPunct="1"/>
            <a:r>
              <a:rPr lang="en-US" altLang="zh-CN" sz="2500" dirty="0"/>
              <a:t>Ⅲ. Keys to Test Yourself (</a:t>
            </a:r>
            <a:r>
              <a:rPr lang="zh-CN" altLang="en-US" sz="2500" dirty="0"/>
              <a:t>练习答案</a:t>
            </a:r>
            <a:r>
              <a:rPr lang="en-US" altLang="zh-CN" sz="2500" dirty="0"/>
              <a:t>)</a:t>
            </a:r>
            <a:endParaRPr lang="en-US" altLang="zh-CN" sz="2500" dirty="0"/>
          </a:p>
        </p:txBody>
      </p:sp>
      <p:sp>
        <p:nvSpPr>
          <p:cNvPr id="14339" name="Rectangle 3"/>
          <p:cNvSpPr>
            <a:spLocks noGrp="1"/>
          </p:cNvSpPr>
          <p:nvPr>
            <p:ph idx="1"/>
          </p:nvPr>
        </p:nvSpPr>
        <p:spPr>
          <a:xfrm>
            <a:off x="468313" y="1196975"/>
            <a:ext cx="8280400" cy="5256213"/>
          </a:xfrm>
          <a:ln/>
        </p:spPr>
        <p:txBody>
          <a:bodyPr vert="horz" wrap="square" lIns="91440" tIns="45720" rIns="91440" bIns="45720" anchor="t" anchorCtr="0"/>
          <a:p>
            <a:pPr eaLnBrk="1" hangingPunct="1">
              <a:lnSpc>
                <a:spcPct val="80000"/>
              </a:lnSpc>
              <a:buNone/>
            </a:pPr>
            <a:r>
              <a:rPr lang="en-US" altLang="zh-CN" sz="2400" dirty="0"/>
              <a:t>1. Comprehension Questions:</a:t>
            </a:r>
            <a:endParaRPr lang="en-US" altLang="zh-CN" sz="2400" dirty="0"/>
          </a:p>
          <a:p>
            <a:pPr eaLnBrk="1" hangingPunct="1">
              <a:lnSpc>
                <a:spcPct val="80000"/>
              </a:lnSpc>
              <a:buNone/>
            </a:pPr>
            <a:r>
              <a:rPr lang="en-US" altLang="zh-CN" sz="2400" dirty="0"/>
              <a:t>   (1) Why do we say that business negotiation pays a basic part in conclusion of a contract?</a:t>
            </a:r>
            <a:endParaRPr lang="en-US" altLang="zh-CN" sz="2400" dirty="0"/>
          </a:p>
          <a:p>
            <a:pPr algn="just" eaLnBrk="1" hangingPunct="1">
              <a:lnSpc>
                <a:spcPct val="80000"/>
              </a:lnSpc>
              <a:buNone/>
            </a:pPr>
            <a:r>
              <a:rPr lang="en-US" altLang="zh-CN" sz="2400" dirty="0"/>
              <a:t>    </a:t>
            </a:r>
            <a:r>
              <a:rPr lang="en-US" altLang="zh-CN" sz="2400" u="sng" dirty="0"/>
              <a:t>Because only through business negotiation can the exporter and importer bridge the difference and reach a fair and mutually satisfactory deal, and sign a written contract as basis for the performance of rights and obligation.</a:t>
            </a:r>
            <a:endParaRPr lang="en-US" altLang="zh-CN" sz="2400" u="sng" dirty="0"/>
          </a:p>
          <a:p>
            <a:pPr eaLnBrk="1" hangingPunct="1">
              <a:lnSpc>
                <a:spcPct val="80000"/>
              </a:lnSpc>
              <a:buNone/>
            </a:pPr>
            <a:r>
              <a:rPr lang="en-US" altLang="zh-CN" sz="2400" dirty="0"/>
              <a:t>   (2) What is international business negotiation?</a:t>
            </a:r>
            <a:endParaRPr lang="en-US" altLang="zh-CN" sz="2400" dirty="0"/>
          </a:p>
          <a:p>
            <a:pPr algn="just" eaLnBrk="1" hangingPunct="1">
              <a:lnSpc>
                <a:spcPct val="80000"/>
              </a:lnSpc>
              <a:buNone/>
            </a:pPr>
            <a:r>
              <a:rPr lang="en-US" altLang="zh-CN" sz="2400" dirty="0"/>
              <a:t>    </a:t>
            </a:r>
            <a:r>
              <a:rPr lang="en-US" altLang="zh-CN" sz="2400" u="sng" dirty="0"/>
              <a:t>As far as international investment, import and export of the products, machinery, equipment, technology, etc. are concerned, international business negotiation is a consultative process between governments, trade organizations, multinational enterprises or private firms.  In a word, it is a consultative process between the buyers and the sellers.</a:t>
            </a:r>
            <a:endParaRPr lang="en-US" altLang="zh-CN" sz="2400" u="sng" dirty="0"/>
          </a:p>
          <a:p>
            <a:pPr eaLnBrk="1" hangingPunct="1">
              <a:lnSpc>
                <a:spcPct val="80000"/>
              </a:lnSpc>
              <a:buNone/>
            </a:pPr>
            <a:r>
              <a:rPr lang="en-US" altLang="zh-CN" sz="1200" b="1" dirty="0"/>
              <a:t>   </a:t>
            </a:r>
            <a:endParaRPr lang="en-US" altLang="zh-CN" sz="12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4339">
                                            <p:txEl>
                                              <p:charRg st="122" end="352"/>
                                            </p:txEl>
                                          </p:spTgt>
                                        </p:tgtEl>
                                        <p:attrNameLst>
                                          <p:attrName>style.visibility</p:attrName>
                                        </p:attrNameLst>
                                      </p:cBhvr>
                                      <p:to>
                                        <p:strVal val="visible"/>
                                      </p:to>
                                    </p:set>
                                    <p:animEffect transition="in" filter="diamond(in)">
                                      <p:cBhvr>
                                        <p:cTn id="7" dur="2000"/>
                                        <p:tgtEl>
                                          <p:spTgt spid="14339">
                                            <p:txEl>
                                              <p:charRg st="122" end="35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4339">
                                            <p:txEl>
                                              <p:charRg st="403" end="756"/>
                                            </p:txEl>
                                          </p:spTgt>
                                        </p:tgtEl>
                                        <p:attrNameLst>
                                          <p:attrName>style.visibility</p:attrName>
                                        </p:attrNameLst>
                                      </p:cBhvr>
                                      <p:to>
                                        <p:strVal val="visible"/>
                                      </p:to>
                                    </p:set>
                                    <p:animEffect transition="in" filter="diamond(in)">
                                      <p:cBhvr>
                                        <p:cTn id="12" dur="2000"/>
                                        <p:tgtEl>
                                          <p:spTgt spid="14339">
                                            <p:txEl>
                                              <p:charRg st="403" end="7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5363" name="Rectangle 3"/>
          <p:cNvSpPr>
            <a:spLocks noGrp="1"/>
          </p:cNvSpPr>
          <p:nvPr>
            <p:ph idx="1"/>
          </p:nvPr>
        </p:nvSpPr>
        <p:spPr>
          <a:xfrm>
            <a:off x="395288" y="1412875"/>
            <a:ext cx="8229600" cy="4525963"/>
          </a:xfrm>
          <a:ln/>
        </p:spPr>
        <p:txBody>
          <a:bodyPr vert="horz" wrap="square" lIns="91440" tIns="45720" rIns="91440" bIns="45720" anchor="t" anchorCtr="0"/>
          <a:p>
            <a:pPr eaLnBrk="1" hangingPunct="1">
              <a:lnSpc>
                <a:spcPct val="80000"/>
              </a:lnSpc>
              <a:buNone/>
            </a:pPr>
            <a:r>
              <a:rPr lang="en-US" altLang="zh-CN" sz="2400" dirty="0"/>
              <a:t>(3) What does business negotiation mainly refer to?</a:t>
            </a:r>
            <a:endParaRPr lang="en-US" altLang="zh-CN" sz="2400" dirty="0"/>
          </a:p>
          <a:p>
            <a:pPr algn="just" eaLnBrk="1" hangingPunct="1">
              <a:lnSpc>
                <a:spcPct val="80000"/>
              </a:lnSpc>
              <a:buNone/>
            </a:pPr>
            <a:r>
              <a:rPr lang="en-US" altLang="zh-CN" sz="2400" dirty="0"/>
              <a:t>    </a:t>
            </a:r>
            <a:r>
              <a:rPr lang="en-US" altLang="zh-CN" sz="2400" u="sng" dirty="0"/>
              <a:t>Business negotiation mainly refers to all kinds of terms and conditions of a sales contract including quality, quantity, packing, shipment, payment, insurance, inspection, claims, arbitration and force majeure, etc.</a:t>
            </a:r>
            <a:endParaRPr lang="en-US" altLang="zh-CN" sz="2400" u="sng" dirty="0"/>
          </a:p>
          <a:p>
            <a:pPr algn="just" eaLnBrk="1" hangingPunct="1">
              <a:lnSpc>
                <a:spcPct val="80000"/>
              </a:lnSpc>
              <a:buNone/>
            </a:pPr>
            <a:endParaRPr lang="en-US" altLang="zh-CN" sz="2400" u="sng" dirty="0"/>
          </a:p>
          <a:p>
            <a:pPr eaLnBrk="1" hangingPunct="1">
              <a:lnSpc>
                <a:spcPct val="80000"/>
              </a:lnSpc>
              <a:buNone/>
            </a:pPr>
            <a:r>
              <a:rPr lang="en-US" altLang="zh-CN" sz="2400" dirty="0"/>
              <a:t>(4) What steps does business negotiation contain and which are the indispensable steps for reaching an agreement and concluding a contract?</a:t>
            </a:r>
            <a:endParaRPr lang="en-US" altLang="zh-CN" sz="2400" dirty="0"/>
          </a:p>
          <a:p>
            <a:pPr algn="just" eaLnBrk="1" hangingPunct="1">
              <a:lnSpc>
                <a:spcPct val="80000"/>
              </a:lnSpc>
              <a:buNone/>
            </a:pPr>
            <a:r>
              <a:rPr lang="en-US" altLang="zh-CN" sz="2400" dirty="0"/>
              <a:t>    </a:t>
            </a:r>
            <a:r>
              <a:rPr lang="en-US" altLang="zh-CN" sz="2400" u="sng" dirty="0"/>
              <a:t>Business negotiation contains four steps: inquiry, offer, counter-offer and acceptance, among which offer and acceptance are two indispensable steps for reaching an agreement and concluding a contract.</a:t>
            </a:r>
            <a:endParaRPr lang="en-US" altLang="zh-CN" sz="2400" u="sng" dirty="0"/>
          </a:p>
          <a:p>
            <a:pPr eaLnBrk="1" hangingPunct="1">
              <a:lnSpc>
                <a:spcPct val="80000"/>
              </a:lnSpc>
              <a:buNone/>
            </a:pPr>
            <a:endParaRPr lang="en-US" altLang="zh-CN" sz="2400" dirty="0"/>
          </a:p>
          <a:p>
            <a:pPr eaLnBrk="1" hangingPunct="1">
              <a:lnSpc>
                <a:spcPct val="80000"/>
              </a:lnSpc>
              <a:buNone/>
            </a:pPr>
            <a:endParaRPr lang="en-US" altLang="zh-CN" sz="2400" dirty="0"/>
          </a:p>
          <a:p>
            <a:pPr eaLnBrk="1" hangingPunct="1">
              <a:lnSpc>
                <a:spcPct val="80000"/>
              </a:lnSpc>
            </a:pP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363">
                                            <p:txEl>
                                              <p:charRg st="52" end="272"/>
                                            </p:txEl>
                                          </p:spTgt>
                                        </p:tgtEl>
                                        <p:attrNameLst>
                                          <p:attrName>style.visibility</p:attrName>
                                        </p:attrNameLst>
                                      </p:cBhvr>
                                      <p:to>
                                        <p:strVal val="visible"/>
                                      </p:to>
                                    </p:set>
                                    <p:animEffect transition="in" filter="diamond(in)">
                                      <p:cBhvr>
                                        <p:cTn id="7" dur="2000"/>
                                        <p:tgtEl>
                                          <p:spTgt spid="15363">
                                            <p:txEl>
                                              <p:charRg st="52" end="27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363">
                                            <p:txEl>
                                              <p:charRg st="273" end="413"/>
                                            </p:txEl>
                                          </p:spTgt>
                                        </p:tgtEl>
                                        <p:attrNameLst>
                                          <p:attrName>style.visibility</p:attrName>
                                        </p:attrNameLst>
                                      </p:cBhvr>
                                      <p:to>
                                        <p:strVal val="visible"/>
                                      </p:to>
                                    </p:set>
                                    <p:anim calcmode="lin" valueType="num">
                                      <p:cBhvr additive="base">
                                        <p:cTn id="12" dur="500" fill="hold"/>
                                        <p:tgtEl>
                                          <p:spTgt spid="15363">
                                            <p:txEl>
                                              <p:charRg st="273" end="41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363">
                                            <p:txEl>
                                              <p:charRg st="273" end="41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5363">
                                            <p:txEl>
                                              <p:charRg st="413" end="619"/>
                                            </p:txEl>
                                          </p:spTgt>
                                        </p:tgtEl>
                                        <p:attrNameLst>
                                          <p:attrName>style.visibility</p:attrName>
                                        </p:attrNameLst>
                                      </p:cBhvr>
                                      <p:to>
                                        <p:strVal val="visible"/>
                                      </p:to>
                                    </p:set>
                                    <p:anim calcmode="lin" valueType="num">
                                      <p:cBhvr additive="base">
                                        <p:cTn id="18" dur="500" fill="hold"/>
                                        <p:tgtEl>
                                          <p:spTgt spid="15363">
                                            <p:txEl>
                                              <p:charRg st="413" end="619"/>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5363">
                                            <p:txEl>
                                              <p:charRg st="413" end="61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6387" name="Rectangle 3"/>
          <p:cNvSpPr>
            <a:spLocks noGrp="1"/>
          </p:cNvSpPr>
          <p:nvPr>
            <p:ph idx="1"/>
          </p:nvPr>
        </p:nvSpPr>
        <p:spPr>
          <a:xfrm>
            <a:off x="539750" y="1484313"/>
            <a:ext cx="7924800" cy="4419600"/>
          </a:xfrm>
          <a:ln/>
        </p:spPr>
        <p:txBody>
          <a:bodyPr vert="horz" wrap="square" lIns="91440" tIns="45720" rIns="91440" bIns="45720" anchor="t" anchorCtr="0"/>
          <a:p>
            <a:pPr eaLnBrk="1" hangingPunct="1">
              <a:lnSpc>
                <a:spcPct val="90000"/>
              </a:lnSpc>
              <a:buNone/>
            </a:pPr>
            <a:r>
              <a:rPr lang="en-US" altLang="zh-CN" sz="2400" dirty="0"/>
              <a:t>(5) Do you know some special trades except the import and export trade?</a:t>
            </a:r>
            <a:endParaRPr lang="en-US" altLang="zh-CN" sz="2400" dirty="0"/>
          </a:p>
          <a:p>
            <a:pPr algn="just" eaLnBrk="1" hangingPunct="1">
              <a:lnSpc>
                <a:spcPct val="90000"/>
              </a:lnSpc>
              <a:buNone/>
            </a:pPr>
            <a:r>
              <a:rPr lang="en-US" altLang="zh-CN" sz="2400" dirty="0"/>
              <a:t>    </a:t>
            </a:r>
            <a:r>
              <a:rPr lang="en-US" altLang="zh-CN" sz="2400" u="sng" dirty="0"/>
              <a:t>Yes. I know some special trades, such as compensation trade, processing trade, assembling trade, barter trade, leasing trade technology importation, joint venture and so on.</a:t>
            </a:r>
            <a:r>
              <a:rPr lang="en-US" altLang="zh-CN" sz="2400" dirty="0"/>
              <a:t> </a:t>
            </a:r>
            <a:endParaRPr lang="en-US" altLang="zh-CN" sz="2400" dirty="0"/>
          </a:p>
          <a:p>
            <a:pPr eaLnBrk="1" hangingPunct="1">
              <a:lnSpc>
                <a:spcPct val="90000"/>
              </a:lnSpc>
              <a:buNone/>
            </a:pPr>
            <a:r>
              <a:rPr lang="en-US" altLang="zh-CN" sz="2400" dirty="0"/>
              <a:t>(6) Why should negotiators establish the aims for negotiations?</a:t>
            </a:r>
            <a:endParaRPr lang="en-US" altLang="zh-CN" sz="2400" dirty="0"/>
          </a:p>
          <a:p>
            <a:pPr algn="just" eaLnBrk="1" hangingPunct="1">
              <a:lnSpc>
                <a:spcPct val="90000"/>
              </a:lnSpc>
              <a:buNone/>
            </a:pPr>
            <a:r>
              <a:rPr lang="en-US" altLang="zh-CN" sz="2400" dirty="0"/>
              <a:t>    </a:t>
            </a:r>
            <a:r>
              <a:rPr lang="en-US" altLang="zh-CN" sz="2400" u="sng" dirty="0"/>
              <a:t>Because negotiators should know well their desired results according to the own practical conditions so as to avoid manipulation by the counterparts.</a:t>
            </a:r>
            <a:endParaRPr lang="en-US" altLang="zh-CN" sz="2400" u="sng" dirty="0"/>
          </a:p>
          <a:p>
            <a:pPr eaLnBrk="1" hangingPunct="1">
              <a:lnSpc>
                <a:spcPct val="90000"/>
              </a:lnSpc>
              <a:buNone/>
            </a:pPr>
            <a:r>
              <a:rPr lang="en-US" altLang="zh-CN" sz="2000" dirty="0"/>
              <a:t>    </a:t>
            </a:r>
            <a:endParaRPr lang="en-US" altLang="zh-CN" sz="2000" dirty="0"/>
          </a:p>
          <a:p>
            <a:pPr eaLnBrk="1" hangingPunct="1">
              <a:lnSpc>
                <a:spcPct val="90000"/>
              </a:lnSpc>
              <a:buNone/>
            </a:pPr>
            <a:endParaRPr lang="en-US" altLang="zh-CN"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7411" name="Rectangle 3"/>
          <p:cNvSpPr>
            <a:spLocks noGrp="1"/>
          </p:cNvSpPr>
          <p:nvPr>
            <p:ph idx="1"/>
          </p:nvPr>
        </p:nvSpPr>
        <p:spPr>
          <a:xfrm>
            <a:off x="395288" y="1341438"/>
            <a:ext cx="8137525" cy="5111750"/>
          </a:xfrm>
          <a:ln/>
        </p:spPr>
        <p:txBody>
          <a:bodyPr vert="horz" wrap="square" lIns="91440" tIns="45720" rIns="91440" bIns="45720" anchor="t" anchorCtr="0"/>
          <a:p>
            <a:pPr eaLnBrk="1" hangingPunct="1">
              <a:buNone/>
            </a:pPr>
            <a:r>
              <a:rPr lang="en-US" altLang="zh-CN" sz="2400" dirty="0"/>
              <a:t>(7) What aims should be established before business negotiation?</a:t>
            </a:r>
            <a:endParaRPr lang="en-US" altLang="zh-CN" sz="2400" dirty="0"/>
          </a:p>
          <a:p>
            <a:pPr algn="just" eaLnBrk="1" hangingPunct="1">
              <a:buNone/>
            </a:pPr>
            <a:r>
              <a:rPr lang="en-US" altLang="zh-CN" sz="2400" dirty="0"/>
              <a:t>    </a:t>
            </a:r>
            <a:r>
              <a:rPr lang="en-US" altLang="zh-CN" sz="2400" u="sng" dirty="0"/>
              <a:t>Before business negotiation, the negotiators should establish three different aims — the best aim, the satisfactory aim and the acceptable aim</a:t>
            </a:r>
            <a:r>
              <a:rPr lang="en-US" altLang="zh-CN" u="sng" dirty="0"/>
              <a:t>.</a:t>
            </a:r>
            <a:r>
              <a:rPr lang="en-US" altLang="zh-CN" dirty="0"/>
              <a:t> </a:t>
            </a:r>
            <a:endParaRPr lang="en-US" altLang="zh-CN" dirty="0"/>
          </a:p>
          <a:p>
            <a:pPr eaLnBrk="1" hangingPunct="1">
              <a:buNone/>
            </a:pPr>
            <a:r>
              <a:rPr lang="en-US" altLang="zh-CN" sz="2400" dirty="0"/>
              <a:t>(8) When should negotiators accept the third aim?</a:t>
            </a:r>
            <a:endParaRPr lang="en-US" altLang="zh-CN" sz="2400" dirty="0"/>
          </a:p>
          <a:p>
            <a:pPr algn="just" eaLnBrk="1" hangingPunct="1">
              <a:buNone/>
            </a:pPr>
            <a:r>
              <a:rPr lang="en-US" altLang="zh-CN" sz="2400" dirty="0"/>
              <a:t>    </a:t>
            </a:r>
            <a:r>
              <a:rPr lang="en-US" altLang="zh-CN" sz="2400" u="sng" dirty="0"/>
              <a:t>When they find that they have no advantages in the world market or have to export or import some products, they have to face the reality — to accept the third aim, i.e., the acceptable aim gradually.</a:t>
            </a:r>
            <a:endParaRPr lang="en-US" altLang="zh-CN" sz="2400" u="sng" dirty="0"/>
          </a:p>
          <a:p>
            <a:pPr eaLnBrk="1" hangingPunct="1">
              <a:buNone/>
            </a:pPr>
            <a:endParaRPr lang="en-US" altLang="zh-CN" sz="2400" u="sng" dirty="0"/>
          </a:p>
          <a:p>
            <a:pPr eaLnBrk="1" hangingPunct="1">
              <a:buNone/>
            </a:pPr>
            <a:endParaRPr lang="en-US" altLang="zh-CN"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8435" name="Rectangle 3"/>
          <p:cNvSpPr>
            <a:spLocks noGrp="1"/>
          </p:cNvSpPr>
          <p:nvPr>
            <p:ph idx="1"/>
          </p:nvPr>
        </p:nvSpPr>
        <p:spPr>
          <a:ln/>
        </p:spPr>
        <p:txBody>
          <a:bodyPr vert="horz" wrap="square" lIns="91440" tIns="45720" rIns="91440" bIns="45720" anchor="t" anchorCtr="0"/>
          <a:p>
            <a:pPr eaLnBrk="1" hangingPunct="1">
              <a:buNone/>
            </a:pPr>
            <a:r>
              <a:rPr lang="en-US" altLang="zh-CN" sz="2400" dirty="0"/>
              <a:t>(9) What main information should the negotiators get before negotiation?</a:t>
            </a:r>
            <a:endParaRPr lang="en-US" altLang="zh-CN" sz="2400" dirty="0"/>
          </a:p>
          <a:p>
            <a:pPr algn="just" eaLnBrk="1" hangingPunct="1">
              <a:buNone/>
            </a:pPr>
            <a:r>
              <a:rPr lang="en-US" altLang="zh-CN" sz="2400" dirty="0"/>
              <a:t>    </a:t>
            </a:r>
            <a:r>
              <a:rPr lang="en-US" altLang="zh-CN" sz="2400" u="sng" dirty="0"/>
              <a:t>The negotiators should get as much information as possible about the market that they want to enter, the potential clients and the competitors they will deal with.</a:t>
            </a:r>
            <a:endParaRPr lang="en-US" altLang="zh-CN" sz="2400" u="sng" dirty="0"/>
          </a:p>
          <a:p>
            <a:pPr eaLnBrk="1" hangingPunct="1">
              <a:buNone/>
            </a:pPr>
            <a:endParaRPr lang="en-US" altLang="zh-CN"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9459" name="Rectangle 3"/>
          <p:cNvSpPr>
            <a:spLocks noGrp="1"/>
          </p:cNvSpPr>
          <p:nvPr>
            <p:ph idx="1"/>
          </p:nvPr>
        </p:nvSpPr>
        <p:spPr>
          <a:xfrm>
            <a:off x="285750" y="1341438"/>
            <a:ext cx="8318500" cy="4637087"/>
          </a:xfrm>
          <a:ln/>
        </p:spPr>
        <p:txBody>
          <a:bodyPr vert="horz" wrap="square" lIns="91440" tIns="45720" rIns="91440" bIns="45720" anchor="t" anchorCtr="0"/>
          <a:p>
            <a:pPr eaLnBrk="1" hangingPunct="1">
              <a:lnSpc>
                <a:spcPct val="80000"/>
              </a:lnSpc>
              <a:buNone/>
            </a:pPr>
            <a:r>
              <a:rPr lang="en-US" altLang="zh-CN" sz="2400" dirty="0"/>
              <a:t>(10) What does the market research involve?</a:t>
            </a:r>
            <a:endParaRPr lang="en-US" altLang="zh-CN" sz="2400" dirty="0"/>
          </a:p>
          <a:p>
            <a:pPr eaLnBrk="1" hangingPunct="1">
              <a:lnSpc>
                <a:spcPct val="80000"/>
              </a:lnSpc>
              <a:buNone/>
            </a:pPr>
            <a:r>
              <a:rPr lang="en-US" altLang="zh-CN" sz="2400" dirty="0"/>
              <a:t> </a:t>
            </a:r>
            <a:r>
              <a:rPr lang="en-US" altLang="zh-CN" sz="2400" u="sng" dirty="0"/>
              <a:t>The market research involve: </a:t>
            </a:r>
            <a:endParaRPr lang="en-US" altLang="zh-CN" sz="2400" u="sng" dirty="0"/>
          </a:p>
          <a:p>
            <a:pPr eaLnBrk="1" hangingPunct="1">
              <a:lnSpc>
                <a:spcPct val="80000"/>
              </a:lnSpc>
              <a:buNone/>
            </a:pPr>
            <a:r>
              <a:rPr lang="en-US" altLang="zh-CN" sz="2000" u="sng" dirty="0"/>
              <a:t>① Make use of trade statistics published by most countries to learn the </a:t>
            </a:r>
            <a:endParaRPr lang="en-US" altLang="zh-CN" sz="2000" u="sng" dirty="0"/>
          </a:p>
          <a:p>
            <a:pPr eaLnBrk="1" hangingPunct="1">
              <a:lnSpc>
                <a:spcPct val="80000"/>
              </a:lnSpc>
              <a:buNone/>
            </a:pPr>
            <a:r>
              <a:rPr lang="en-US" altLang="zh-CN" sz="2000" u="sng" dirty="0"/>
              <a:t>size or potential size of the market for your products or service.</a:t>
            </a:r>
            <a:endParaRPr lang="en-US" altLang="zh-CN" sz="2000" u="sng" dirty="0"/>
          </a:p>
          <a:p>
            <a:pPr algn="just" eaLnBrk="1" hangingPunct="1">
              <a:lnSpc>
                <a:spcPct val="80000"/>
              </a:lnSpc>
              <a:buNone/>
            </a:pPr>
            <a:r>
              <a:rPr lang="en-US" altLang="zh-CN" sz="2000" u="sng" dirty="0"/>
              <a:t>② Try to have a good command of the language and culture, local </a:t>
            </a:r>
            <a:endParaRPr lang="en-US" altLang="zh-CN" sz="2000" u="sng" dirty="0"/>
          </a:p>
          <a:p>
            <a:pPr algn="just" eaLnBrk="1" hangingPunct="1">
              <a:lnSpc>
                <a:spcPct val="80000"/>
              </a:lnSpc>
              <a:buNone/>
            </a:pPr>
            <a:r>
              <a:rPr lang="en-US" altLang="zh-CN" sz="2000" u="sng" dirty="0"/>
              <a:t>conditions and customs, social backgrounds  and relevant government </a:t>
            </a:r>
            <a:endParaRPr lang="en-US" altLang="zh-CN" sz="2000" u="sng" dirty="0"/>
          </a:p>
          <a:p>
            <a:pPr algn="just" eaLnBrk="1" hangingPunct="1">
              <a:lnSpc>
                <a:spcPct val="80000"/>
              </a:lnSpc>
              <a:buNone/>
            </a:pPr>
            <a:r>
              <a:rPr lang="en-US" altLang="zh-CN" sz="2000" u="sng" dirty="0"/>
              <a:t>politics, esp. the policy to foreign trade of the countries of the target </a:t>
            </a:r>
            <a:endParaRPr lang="en-US" altLang="zh-CN" sz="2000" u="sng" dirty="0"/>
          </a:p>
          <a:p>
            <a:pPr algn="just" eaLnBrk="1" hangingPunct="1">
              <a:lnSpc>
                <a:spcPct val="80000"/>
              </a:lnSpc>
              <a:buNone/>
            </a:pPr>
            <a:r>
              <a:rPr lang="en-US" altLang="zh-CN" sz="2000" u="sng" dirty="0"/>
              <a:t>market.</a:t>
            </a:r>
            <a:endParaRPr lang="en-US" altLang="zh-CN" sz="2000" u="sng" dirty="0"/>
          </a:p>
          <a:p>
            <a:pPr eaLnBrk="1" hangingPunct="1">
              <a:lnSpc>
                <a:spcPct val="80000"/>
              </a:lnSpc>
              <a:buNone/>
            </a:pPr>
            <a:r>
              <a:rPr lang="en-US" altLang="zh-CN" sz="2000" u="sng" dirty="0"/>
              <a:t> ③ Be sure to know the geographical conditions and features, </a:t>
            </a:r>
            <a:endParaRPr lang="en-US" altLang="zh-CN" sz="2000" u="sng" dirty="0"/>
          </a:p>
          <a:p>
            <a:pPr eaLnBrk="1" hangingPunct="1">
              <a:lnSpc>
                <a:spcPct val="80000"/>
              </a:lnSpc>
              <a:buNone/>
            </a:pPr>
            <a:r>
              <a:rPr lang="en-US" altLang="zh-CN" sz="2000" u="sng" dirty="0"/>
              <a:t>communication and transportation of the countries of the target market </a:t>
            </a:r>
            <a:endParaRPr lang="en-US" altLang="zh-CN" sz="2000" u="sng" dirty="0"/>
          </a:p>
          <a:p>
            <a:pPr eaLnBrk="1" hangingPunct="1">
              <a:lnSpc>
                <a:spcPct val="80000"/>
              </a:lnSpc>
              <a:buNone/>
            </a:pPr>
            <a:r>
              <a:rPr lang="en-US" altLang="zh-CN" sz="2000" u="sng" dirty="0"/>
              <a:t>so that to push the sales of certain products.</a:t>
            </a:r>
            <a:endParaRPr lang="en-US" altLang="zh-CN" sz="2000" u="sng" dirty="0"/>
          </a:p>
          <a:p>
            <a:pPr eaLnBrk="1" hangingPunct="1">
              <a:lnSpc>
                <a:spcPct val="80000"/>
              </a:lnSpc>
              <a:buNone/>
            </a:pPr>
            <a:r>
              <a:rPr lang="en-US" altLang="zh-CN" sz="2000" u="sng" dirty="0"/>
              <a:t> ④ Be sure to know the target market conditions, such as the demands </a:t>
            </a:r>
            <a:endParaRPr lang="en-US" altLang="zh-CN" sz="2000" u="sng" dirty="0"/>
          </a:p>
          <a:p>
            <a:pPr eaLnBrk="1" hangingPunct="1">
              <a:lnSpc>
                <a:spcPct val="80000"/>
              </a:lnSpc>
              <a:buNone/>
            </a:pPr>
            <a:r>
              <a:rPr lang="en-US" altLang="zh-CN" sz="2000" u="sng" dirty="0"/>
              <a:t>and supplies of the commodities, the changes of the prices, the </a:t>
            </a:r>
            <a:endParaRPr lang="en-US" altLang="zh-CN" sz="2000" u="sng" dirty="0"/>
          </a:p>
          <a:p>
            <a:pPr eaLnBrk="1" hangingPunct="1">
              <a:lnSpc>
                <a:spcPct val="80000"/>
              </a:lnSpc>
              <a:buNone/>
            </a:pPr>
            <a:r>
              <a:rPr lang="en-US" altLang="zh-CN" sz="2000" u="sng" dirty="0"/>
              <a:t>numbers and ability of the competitors, etc.</a:t>
            </a:r>
            <a:endParaRPr lang="en-US" altLang="zh-CN" sz="2000" u="sng"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0483" name="Rectangle 3"/>
          <p:cNvSpPr>
            <a:spLocks noGrp="1"/>
          </p:cNvSpPr>
          <p:nvPr>
            <p:ph idx="1"/>
          </p:nvPr>
        </p:nvSpPr>
        <p:spPr>
          <a:xfrm>
            <a:off x="395288" y="1341438"/>
            <a:ext cx="8137525" cy="4419600"/>
          </a:xfrm>
          <a:ln/>
        </p:spPr>
        <p:txBody>
          <a:bodyPr vert="horz" wrap="square" lIns="91440" tIns="45720" rIns="91440" bIns="45720" anchor="t" anchorCtr="0"/>
          <a:p>
            <a:pPr eaLnBrk="1" hangingPunct="1">
              <a:buNone/>
            </a:pPr>
            <a:r>
              <a:rPr lang="en-US" altLang="zh-CN" sz="2400" dirty="0"/>
              <a:t>(11) What should the negotiator do when he knows the agenda of his counterpart’s?</a:t>
            </a:r>
            <a:endParaRPr lang="en-US" altLang="zh-CN" sz="2400" dirty="0"/>
          </a:p>
          <a:p>
            <a:pPr algn="just" eaLnBrk="1" hangingPunct="1">
              <a:buNone/>
            </a:pPr>
            <a:r>
              <a:rPr lang="en-US" altLang="zh-CN" sz="2400" dirty="0"/>
              <a:t>    </a:t>
            </a:r>
            <a:r>
              <a:rPr lang="en-US" altLang="zh-CN" sz="2400" u="sng" dirty="0"/>
              <a:t>He should compare his own agenda with his counterpart’s and consider how to adopt the new strategies and tactics which should be used with caution.</a:t>
            </a:r>
            <a:r>
              <a:rPr lang="en-US" altLang="zh-CN" dirty="0"/>
              <a:t> </a:t>
            </a:r>
            <a:endParaRPr lang="en-US" altLang="zh-CN" dirty="0"/>
          </a:p>
          <a:p>
            <a:pPr eaLnBrk="1" hangingPunct="1">
              <a:buNone/>
            </a:pPr>
            <a:r>
              <a:rPr lang="en-US" altLang="zh-CN" sz="2400" dirty="0"/>
              <a:t>(12) What does the phrase “home court ” mean?</a:t>
            </a:r>
            <a:endParaRPr lang="en-US" altLang="zh-CN" sz="2400" dirty="0"/>
          </a:p>
          <a:p>
            <a:pPr algn="just" eaLnBrk="1" hangingPunct="1">
              <a:buNone/>
            </a:pPr>
            <a:r>
              <a:rPr lang="en-US" altLang="zh-CN" sz="2400" dirty="0"/>
              <a:t>    </a:t>
            </a:r>
            <a:r>
              <a:rPr lang="en-US" altLang="zh-CN" sz="2400" u="sng" dirty="0"/>
              <a:t>Perhaps, it means the domestic location of negotiation because only in his domestic location of negotiation can the negotiator get the information conveniently.</a:t>
            </a:r>
            <a:endParaRPr lang="en-US" altLang="zh-CN" sz="2400" u="sng" dirty="0"/>
          </a:p>
          <a:p>
            <a:pPr eaLnBrk="1" hangingPunct="1">
              <a:buNone/>
            </a:pPr>
            <a:endParaRPr lang="en-US" altLang="zh-CN"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1507" name="Rectangle 3"/>
          <p:cNvSpPr>
            <a:spLocks noGrp="1"/>
          </p:cNvSpPr>
          <p:nvPr>
            <p:ph idx="1"/>
          </p:nvPr>
        </p:nvSpPr>
        <p:spPr>
          <a:xfrm>
            <a:off x="468313" y="1341438"/>
            <a:ext cx="7924800" cy="4419600"/>
          </a:xfrm>
          <a:ln/>
        </p:spPr>
        <p:txBody>
          <a:bodyPr vert="horz" wrap="square" lIns="91440" tIns="45720" rIns="91440" bIns="45720" anchor="t" anchorCtr="0"/>
          <a:p>
            <a:pPr eaLnBrk="1" hangingPunct="1">
              <a:lnSpc>
                <a:spcPct val="90000"/>
              </a:lnSpc>
              <a:buNone/>
            </a:pPr>
            <a:r>
              <a:rPr lang="en-US" altLang="zh-CN" sz="2400" dirty="0"/>
              <a:t>(13) What does the phrase “neutral location” mean?</a:t>
            </a:r>
            <a:endParaRPr lang="en-US" altLang="zh-CN" sz="2400" dirty="0"/>
          </a:p>
          <a:p>
            <a:pPr eaLnBrk="1" hangingPunct="1">
              <a:lnSpc>
                <a:spcPct val="90000"/>
              </a:lnSpc>
              <a:buNone/>
            </a:pPr>
            <a:r>
              <a:rPr lang="en-US" altLang="zh-CN" sz="2400" dirty="0"/>
              <a:t>    </a:t>
            </a:r>
            <a:r>
              <a:rPr lang="en-US" altLang="zh-CN" sz="2400" u="sng" dirty="0"/>
              <a:t>It means a location or country which is convenient to both the buyers and sellers.</a:t>
            </a:r>
            <a:endParaRPr lang="en-US" altLang="zh-CN" sz="2400" u="sng" dirty="0"/>
          </a:p>
          <a:p>
            <a:pPr eaLnBrk="1" hangingPunct="1">
              <a:lnSpc>
                <a:spcPct val="90000"/>
              </a:lnSpc>
              <a:buNone/>
            </a:pPr>
            <a:endParaRPr lang="en-US" altLang="zh-CN" sz="2400" u="sng" dirty="0"/>
          </a:p>
          <a:p>
            <a:pPr eaLnBrk="1" hangingPunct="1">
              <a:lnSpc>
                <a:spcPct val="90000"/>
              </a:lnSpc>
              <a:buNone/>
            </a:pPr>
            <a:r>
              <a:rPr lang="en-US" altLang="zh-CN" sz="2400" dirty="0"/>
              <a:t>(14) Why do we say that international business negotiation is a complicated and arduous process?</a:t>
            </a:r>
            <a:endParaRPr lang="en-US" altLang="zh-CN" sz="2400" dirty="0"/>
          </a:p>
          <a:p>
            <a:pPr algn="just" eaLnBrk="1" hangingPunct="1">
              <a:lnSpc>
                <a:spcPct val="90000"/>
              </a:lnSpc>
              <a:buNone/>
            </a:pPr>
            <a:r>
              <a:rPr lang="en-US" altLang="zh-CN" sz="2400" dirty="0"/>
              <a:t>    </a:t>
            </a:r>
            <a:r>
              <a:rPr lang="en-US" altLang="zh-CN" sz="2400" u="sng" dirty="0"/>
              <a:t>Because in negotiation you will meet with not only the language barrier, the foreign trade policies of various countries, the life styles of customers coming form every part of the world, but also the changes of the world market, powerful opponents for negotiation and different negotiation styles and tactics.</a:t>
            </a:r>
            <a:endParaRPr lang="en-US" altLang="zh-CN" sz="2400" u="sng"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2"/>
          <p:cNvSpPr>
            <a:spLocks noGrp="1"/>
          </p:cNvSpPr>
          <p:nvPr>
            <p:ph type="title"/>
          </p:nvPr>
        </p:nvSpPr>
        <p:spPr>
          <a:ln/>
        </p:spPr>
        <p:txBody>
          <a:bodyPr vert="horz" wrap="square" lIns="91440" tIns="45720" rIns="91440" bIns="45720" anchor="ctr" anchorCtr="0"/>
          <a:p>
            <a:pPr eaLnBrk="1" hangingPunct="1"/>
            <a:r>
              <a:rPr lang="en-US" altLang="zh-CN" sz="2500" dirty="0"/>
              <a:t>Ⅰ. Explanatory Notes on Technical Terms (</a:t>
            </a:r>
            <a:r>
              <a:rPr lang="zh-CN" altLang="en-US" sz="2500" dirty="0"/>
              <a:t>专业术语</a:t>
            </a:r>
            <a:r>
              <a:rPr lang="en-US" altLang="zh-CN" sz="2500" dirty="0"/>
              <a:t>)</a:t>
            </a:r>
            <a:endParaRPr lang="en-US" altLang="zh-CN" sz="2500" dirty="0"/>
          </a:p>
        </p:txBody>
      </p:sp>
      <p:sp>
        <p:nvSpPr>
          <p:cNvPr id="4099" name="Rectangle 3"/>
          <p:cNvSpPr>
            <a:spLocks noGrp="1"/>
          </p:cNvSpPr>
          <p:nvPr>
            <p:ph idx="1"/>
          </p:nvPr>
        </p:nvSpPr>
        <p:spPr>
          <a:xfrm>
            <a:off x="468313" y="1412875"/>
            <a:ext cx="8015287" cy="4419600"/>
          </a:xfrm>
          <a:ln/>
        </p:spPr>
        <p:txBody>
          <a:bodyPr vert="horz" wrap="square" lIns="91440" tIns="45720" rIns="91440" bIns="45720" anchor="t" anchorCtr="0"/>
          <a:p>
            <a:pPr eaLnBrk="1" hangingPunct="1">
              <a:lnSpc>
                <a:spcPct val="80000"/>
              </a:lnSpc>
              <a:buNone/>
            </a:pPr>
            <a:r>
              <a:rPr lang="en-US" altLang="zh-CN" sz="2400" dirty="0"/>
              <a:t>1. processing trade —</a:t>
            </a:r>
            <a:r>
              <a:rPr lang="zh-CN" altLang="en-US" sz="2400" dirty="0"/>
              <a:t>加工贸易</a:t>
            </a:r>
            <a:endParaRPr lang="zh-CN" altLang="en-US" sz="2400" dirty="0"/>
          </a:p>
          <a:p>
            <a:pPr eaLnBrk="1" hangingPunct="1">
              <a:lnSpc>
                <a:spcPct val="80000"/>
              </a:lnSpc>
              <a:buNone/>
            </a:pPr>
            <a:r>
              <a:rPr lang="en-US" altLang="zh-CN" sz="2400" dirty="0"/>
              <a:t>2. assembling trade —</a:t>
            </a:r>
            <a:r>
              <a:rPr lang="zh-CN" altLang="en-US" sz="2400" dirty="0"/>
              <a:t>装配贸易</a:t>
            </a:r>
            <a:endParaRPr lang="zh-CN" altLang="en-US" sz="2400" dirty="0"/>
          </a:p>
          <a:p>
            <a:pPr eaLnBrk="1" hangingPunct="1">
              <a:lnSpc>
                <a:spcPct val="80000"/>
              </a:lnSpc>
              <a:buNone/>
            </a:pPr>
            <a:r>
              <a:rPr lang="en-US" altLang="zh-CN" sz="2400" dirty="0"/>
              <a:t>3. compensation trade —</a:t>
            </a:r>
            <a:r>
              <a:rPr lang="zh-CN" altLang="en-US" sz="2400" dirty="0"/>
              <a:t>补偿贸易</a:t>
            </a:r>
            <a:endParaRPr lang="zh-CN" altLang="en-US" sz="2400" dirty="0"/>
          </a:p>
          <a:p>
            <a:pPr eaLnBrk="1" hangingPunct="1">
              <a:lnSpc>
                <a:spcPct val="80000"/>
              </a:lnSpc>
              <a:buNone/>
            </a:pPr>
            <a:r>
              <a:rPr lang="en-US" altLang="zh-CN" sz="2400" dirty="0"/>
              <a:t>4. manipulation —</a:t>
            </a:r>
            <a:r>
              <a:rPr lang="zh-CN" altLang="en-US" sz="2400" dirty="0"/>
              <a:t>操纵</a:t>
            </a:r>
            <a:endParaRPr lang="zh-CN" altLang="en-US" sz="2400" dirty="0"/>
          </a:p>
          <a:p>
            <a:pPr eaLnBrk="1" hangingPunct="1">
              <a:lnSpc>
                <a:spcPct val="80000"/>
              </a:lnSpc>
              <a:buNone/>
            </a:pPr>
            <a:r>
              <a:rPr lang="en-US" altLang="zh-CN" sz="2400" dirty="0"/>
              <a:t>5. target market —</a:t>
            </a:r>
            <a:r>
              <a:rPr lang="zh-CN" altLang="en-US" sz="2400" dirty="0"/>
              <a:t>目标市场</a:t>
            </a:r>
            <a:endParaRPr lang="zh-CN" altLang="en-US" sz="2400" dirty="0"/>
          </a:p>
          <a:p>
            <a:pPr eaLnBrk="1" hangingPunct="1">
              <a:lnSpc>
                <a:spcPct val="80000"/>
              </a:lnSpc>
              <a:buNone/>
            </a:pPr>
            <a:r>
              <a:rPr lang="en-US" altLang="zh-CN" sz="2400" dirty="0"/>
              <a:t>6. home court — </a:t>
            </a:r>
            <a:r>
              <a:rPr lang="zh-CN" altLang="en-US" sz="2400" dirty="0"/>
              <a:t>主座（谈判地点）</a:t>
            </a:r>
            <a:endParaRPr lang="zh-CN" altLang="en-US" sz="2400" dirty="0"/>
          </a:p>
          <a:p>
            <a:pPr eaLnBrk="1" hangingPunct="1">
              <a:lnSpc>
                <a:spcPct val="80000"/>
              </a:lnSpc>
              <a:buNone/>
            </a:pPr>
            <a:r>
              <a:rPr lang="en-US" altLang="zh-CN" sz="2400" dirty="0"/>
              <a:t>7. neutral location —</a:t>
            </a:r>
            <a:r>
              <a:rPr lang="zh-CN" altLang="en-US" sz="2400" dirty="0"/>
              <a:t>对谈判双方同等便利的中性地点或中立国</a:t>
            </a:r>
            <a:endParaRPr lang="zh-CN" altLang="en-US" sz="2400" dirty="0"/>
          </a:p>
          <a:p>
            <a:pPr eaLnBrk="1" hangingPunct="1">
              <a:lnSpc>
                <a:spcPct val="80000"/>
              </a:lnSpc>
              <a:buNone/>
            </a:pPr>
            <a:r>
              <a:rPr lang="en-US" altLang="zh-CN" sz="2400" dirty="0"/>
              <a:t>8. bargain — </a:t>
            </a:r>
            <a:r>
              <a:rPr lang="zh-CN" altLang="en-US" sz="2400" dirty="0"/>
              <a:t>提出条件，议价</a:t>
            </a:r>
            <a:endParaRPr lang="zh-CN" altLang="en-US" sz="2400" dirty="0"/>
          </a:p>
          <a:p>
            <a:pPr eaLnBrk="1" hangingPunct="1">
              <a:lnSpc>
                <a:spcPct val="80000"/>
              </a:lnSpc>
              <a:buNone/>
            </a:pPr>
            <a:r>
              <a:rPr lang="en-US" altLang="zh-CN" sz="2400" dirty="0"/>
              <a:t>9. at the expense of — </a:t>
            </a:r>
            <a:r>
              <a:rPr lang="zh-CN" altLang="en-US" sz="2400" dirty="0"/>
              <a:t>担负费用，在负担</a:t>
            </a:r>
            <a:r>
              <a:rPr lang="en-US" altLang="zh-CN" sz="2400" dirty="0"/>
              <a:t>…</a:t>
            </a:r>
            <a:r>
              <a:rPr lang="zh-CN" altLang="en-US" sz="2400" dirty="0"/>
              <a:t>费用的情况下</a:t>
            </a:r>
            <a:endParaRPr lang="zh-CN" altLang="en-US" sz="2400" dirty="0"/>
          </a:p>
          <a:p>
            <a:pPr eaLnBrk="1" hangingPunct="1">
              <a:lnSpc>
                <a:spcPct val="80000"/>
              </a:lnSpc>
              <a:buNone/>
            </a:pPr>
            <a:r>
              <a:rPr lang="en-US" altLang="zh-CN" sz="2400" dirty="0"/>
              <a:t>10. component of marketing mix. — </a:t>
            </a:r>
            <a:r>
              <a:rPr lang="zh-CN" altLang="en-US" sz="2400" dirty="0"/>
              <a:t>营销组合的基本因素</a:t>
            </a:r>
            <a:endParaRPr lang="zh-CN" altLang="en-US" sz="2400" dirty="0"/>
          </a:p>
          <a:p>
            <a:pPr eaLnBrk="1" hangingPunct="1">
              <a:lnSpc>
                <a:spcPct val="80000"/>
              </a:lnSpc>
              <a:buNone/>
            </a:pPr>
            <a:r>
              <a:rPr lang="en-US" altLang="zh-CN" sz="2400" dirty="0"/>
              <a:t>11. quantity discount — </a:t>
            </a:r>
            <a:r>
              <a:rPr lang="zh-CN" altLang="en-US" sz="2400" dirty="0"/>
              <a:t>数量折扣</a:t>
            </a:r>
            <a:endParaRPr lang="zh-CN" altLang="en-US" sz="2400"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2531" name="Rectangle 3"/>
          <p:cNvSpPr>
            <a:spLocks noGrp="1"/>
          </p:cNvSpPr>
          <p:nvPr>
            <p:ph idx="1"/>
          </p:nvPr>
        </p:nvSpPr>
        <p:spPr>
          <a:xfrm>
            <a:off x="361950" y="1341438"/>
            <a:ext cx="7848600" cy="4419600"/>
          </a:xfrm>
          <a:ln/>
        </p:spPr>
        <p:txBody>
          <a:bodyPr vert="horz" wrap="square" lIns="91440" tIns="45720" rIns="91440" bIns="45720" anchor="t" anchorCtr="0"/>
          <a:p>
            <a:pPr eaLnBrk="1" hangingPunct="1">
              <a:buNone/>
            </a:pPr>
            <a:r>
              <a:rPr lang="en-US" altLang="zh-CN" sz="2400" dirty="0"/>
              <a:t>(15) What is the key point in negotiation? Why?</a:t>
            </a:r>
            <a:endParaRPr lang="en-US" altLang="zh-CN" sz="2400" dirty="0"/>
          </a:p>
          <a:p>
            <a:pPr algn="just" eaLnBrk="1" hangingPunct="1">
              <a:buNone/>
            </a:pPr>
            <a:r>
              <a:rPr lang="en-US" altLang="zh-CN" sz="2400" dirty="0"/>
              <a:t>    </a:t>
            </a:r>
            <a:r>
              <a:rPr lang="en-US" altLang="zh-CN" sz="2400" u="sng" dirty="0"/>
              <a:t>At the negotiation table, the price is the key point because both parties will have a few bargains before acceptance, and many difficulties center around the pricing problems.</a:t>
            </a:r>
            <a:endParaRPr lang="en-US" altLang="zh-CN" sz="2400" u="sng" dirty="0"/>
          </a:p>
          <a:p>
            <a:pPr eaLnBrk="1" hangingPunct="1">
              <a:buNone/>
            </a:pPr>
            <a:r>
              <a:rPr lang="en-US" altLang="zh-CN" sz="2400" dirty="0"/>
              <a:t>(16) Why should an exporter make a high offer at the beginning of negotiation?</a:t>
            </a:r>
            <a:endParaRPr lang="en-US" altLang="zh-CN" sz="2400" dirty="0"/>
          </a:p>
          <a:p>
            <a:pPr algn="just" eaLnBrk="1" hangingPunct="1">
              <a:buNone/>
            </a:pPr>
            <a:r>
              <a:rPr lang="en-US" altLang="zh-CN" sz="2400" dirty="0"/>
              <a:t>    </a:t>
            </a:r>
            <a:r>
              <a:rPr lang="en-US" altLang="zh-CN" sz="2400" u="sng" dirty="0"/>
              <a:t>That an exporter makes a high offer is to achieve the best aim.  Even if the best aim could not be achieved, the exporter could reduce his or her price step by step without taking any financial risks.</a:t>
            </a:r>
            <a:endParaRPr lang="en-US" altLang="zh-CN" sz="2400" u="sng" dirty="0"/>
          </a:p>
          <a:p>
            <a:pPr algn="just" eaLnBrk="1" hangingPunct="1">
              <a:buNone/>
            </a:pPr>
            <a:endParaRPr lang="en-US" altLang="zh-CN" sz="2400" u="sng" dirty="0"/>
          </a:p>
          <a:p>
            <a:pPr eaLnBrk="1" hangingPunct="1">
              <a:buNone/>
            </a:pPr>
            <a:endParaRPr lang="en-US" altLang="zh-CN" sz="2400" u="sng" dirty="0"/>
          </a:p>
          <a:p>
            <a:pPr eaLnBrk="1" hangingPunct="1">
              <a:buNone/>
            </a:pPr>
            <a:endParaRPr lang="en-US" altLang="zh-CN" sz="2400" u="sng" dirty="0"/>
          </a:p>
          <a:p>
            <a:pPr eaLnBrk="1" hangingPunct="1">
              <a:buNone/>
            </a:pPr>
            <a:endParaRPr lang="en-US" altLang="zh-CN"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3555" name="Rectangle 3"/>
          <p:cNvSpPr>
            <a:spLocks noGrp="1"/>
          </p:cNvSpPr>
          <p:nvPr>
            <p:ph idx="1"/>
          </p:nvPr>
        </p:nvSpPr>
        <p:spPr>
          <a:ln/>
        </p:spPr>
        <p:txBody>
          <a:bodyPr vert="horz" wrap="square" lIns="91440" tIns="45720" rIns="91440" bIns="45720" anchor="t" anchorCtr="0"/>
          <a:p>
            <a:pPr eaLnBrk="1" hangingPunct="1">
              <a:buNone/>
            </a:pPr>
            <a:r>
              <a:rPr lang="en-US" altLang="zh-CN" sz="2400" dirty="0"/>
              <a:t>(17) Why should an exporter remember never to make compromise in the matter of prices at the beginning of negotiation?</a:t>
            </a:r>
            <a:endParaRPr lang="en-US" altLang="zh-CN" sz="2400" dirty="0"/>
          </a:p>
          <a:p>
            <a:pPr algn="just" eaLnBrk="1" hangingPunct="1">
              <a:buNone/>
            </a:pPr>
            <a:r>
              <a:rPr lang="en-US" altLang="zh-CN" sz="2400" dirty="0"/>
              <a:t>    </a:t>
            </a:r>
            <a:r>
              <a:rPr lang="en-US" altLang="zh-CN" sz="2400" u="sng" dirty="0"/>
              <a:t>Because if he does so, he will lose the other advantages such as the product’s quality, the firms experience and credit, and other conditions of transaction being of benefit to him.</a:t>
            </a:r>
            <a:endParaRPr lang="en-US" altLang="zh-CN" sz="2400" u="sng" dirty="0"/>
          </a:p>
          <a:p>
            <a:pPr eaLnBrk="1" hangingPunct="1">
              <a:buNone/>
            </a:pPr>
            <a:endParaRPr lang="en-US" altLang="zh-CN" sz="2400" u="sng"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4579" name="Rectangle 3"/>
          <p:cNvSpPr>
            <a:spLocks noGrp="1"/>
          </p:cNvSpPr>
          <p:nvPr>
            <p:ph idx="1"/>
          </p:nvPr>
        </p:nvSpPr>
        <p:spPr>
          <a:ln/>
        </p:spPr>
        <p:txBody>
          <a:bodyPr vert="horz" wrap="square" lIns="91440" tIns="45720" rIns="91440" bIns="45720" anchor="t" anchorCtr="0"/>
          <a:p>
            <a:pPr eaLnBrk="1" hangingPunct="1">
              <a:lnSpc>
                <a:spcPct val="80000"/>
              </a:lnSpc>
              <a:buNone/>
            </a:pPr>
            <a:r>
              <a:rPr lang="en-US" altLang="zh-CN" sz="2400" dirty="0"/>
              <a:t>(18) What is the main danger of making compromise in price at the beginning of negotiation?</a:t>
            </a:r>
            <a:endParaRPr lang="en-US" altLang="zh-CN" sz="2400" dirty="0"/>
          </a:p>
          <a:p>
            <a:pPr algn="just" eaLnBrk="1" hangingPunct="1">
              <a:lnSpc>
                <a:spcPct val="80000"/>
              </a:lnSpc>
              <a:buNone/>
            </a:pPr>
            <a:r>
              <a:rPr lang="en-US" altLang="zh-CN" sz="2400" dirty="0"/>
              <a:t>    </a:t>
            </a:r>
            <a:endParaRPr lang="en-US" altLang="zh-CN" sz="2400" dirty="0"/>
          </a:p>
          <a:p>
            <a:pPr algn="just" eaLnBrk="1" hangingPunct="1">
              <a:lnSpc>
                <a:spcPct val="80000"/>
              </a:lnSpc>
              <a:buNone/>
            </a:pPr>
            <a:r>
              <a:rPr lang="en-US" altLang="zh-CN" sz="2400" dirty="0"/>
              <a:t>    </a:t>
            </a:r>
            <a:r>
              <a:rPr lang="en-US" altLang="zh-CN" sz="2400" u="sng" dirty="0"/>
              <a:t>The danger of making compromise in price at the beginning of negotiation is that it immediately directs the discussions into pricing issues at the expense of other important components of marketing mix.  Generally speaking, such a initial price compromise is followed by more demands from buyers that will further reduce the profitability of the export transaction.</a:t>
            </a:r>
            <a:endParaRPr lang="en-US" altLang="zh-CN" sz="2400" u="sng" dirty="0"/>
          </a:p>
          <a:p>
            <a:pPr eaLnBrk="1" hangingPunct="1">
              <a:lnSpc>
                <a:spcPct val="80000"/>
              </a:lnSpc>
              <a:buNone/>
            </a:pPr>
            <a:endParaRPr lang="en-US" altLang="zh-CN"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5603" name="Rectangle 3"/>
          <p:cNvSpPr>
            <a:spLocks noGrp="1"/>
          </p:cNvSpPr>
          <p:nvPr>
            <p:ph idx="1"/>
          </p:nvPr>
        </p:nvSpPr>
        <p:spPr>
          <a:ln/>
        </p:spPr>
        <p:txBody>
          <a:bodyPr vert="horz" wrap="square" lIns="91440" tIns="45720" rIns="91440" bIns="45720" anchor="t" anchorCtr="0"/>
          <a:p>
            <a:pPr eaLnBrk="1" hangingPunct="1">
              <a:buNone/>
            </a:pPr>
            <a:r>
              <a:rPr lang="en-US" altLang="zh-CN" sz="2400" dirty="0"/>
              <a:t>(19) Why should an importer should reject the price the exporter offered at the outset of the discussion?</a:t>
            </a:r>
            <a:endParaRPr lang="en-US" altLang="zh-CN" sz="2400" dirty="0"/>
          </a:p>
          <a:p>
            <a:pPr algn="just" eaLnBrk="1" hangingPunct="1">
              <a:buNone/>
            </a:pPr>
            <a:r>
              <a:rPr lang="en-US" altLang="zh-CN" sz="2400" dirty="0"/>
              <a:t>    </a:t>
            </a:r>
            <a:r>
              <a:rPr lang="en-US" altLang="zh-CN" sz="2400" u="sng" dirty="0"/>
              <a:t>Because as an importer, he should get the upper hand from the start of negotiation, hoping to obtain maximum concessions on other matters, or to test the reality of the offer, or to find out how far the exporter is willing to lower the price or to seek a specific lower price because the product supplied by the exporter is unknown.  At least, he may force the exporter to cut down the price he offered.</a:t>
            </a:r>
            <a:r>
              <a:rPr lang="en-US" altLang="zh-CN" sz="2800" dirty="0"/>
              <a:t> </a:t>
            </a:r>
            <a:endParaRPr lang="en-US" altLang="zh-CN"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6627" name="Rectangle 3"/>
          <p:cNvSpPr>
            <a:spLocks noGrp="1"/>
          </p:cNvSpPr>
          <p:nvPr>
            <p:ph idx="1"/>
          </p:nvPr>
        </p:nvSpPr>
        <p:spPr>
          <a:ln/>
        </p:spPr>
        <p:txBody>
          <a:bodyPr vert="horz" wrap="square" lIns="91440" tIns="45720" rIns="91440" bIns="45720" anchor="t" anchorCtr="0"/>
          <a:p>
            <a:pPr eaLnBrk="1" hangingPunct="1">
              <a:lnSpc>
                <a:spcPct val="80000"/>
              </a:lnSpc>
              <a:buNone/>
            </a:pPr>
            <a:r>
              <a:rPr lang="en-US" altLang="zh-CN" sz="2400" dirty="0"/>
              <a:t>(20) What should the exporter do if his price has not been accepted by the importer?</a:t>
            </a:r>
            <a:endParaRPr lang="en-US" altLang="zh-CN" sz="2400" dirty="0"/>
          </a:p>
          <a:p>
            <a:pPr algn="just" eaLnBrk="1" hangingPunct="1">
              <a:lnSpc>
                <a:spcPct val="80000"/>
              </a:lnSpc>
              <a:buNone/>
            </a:pPr>
            <a:r>
              <a:rPr lang="en-US" altLang="zh-CN" sz="2400" dirty="0"/>
              <a:t>    </a:t>
            </a:r>
            <a:r>
              <a:rPr lang="en-US" altLang="zh-CN" sz="2400" u="sng" dirty="0"/>
              <a:t>If the price quoted by the exporter has not been accepted by the importer, the former should react positively by initialing discussions on non-price questions, instead of immediately offering price concession or taking defensive attitude.  And he should also widen the issues and explore the real reasons behind the objections to the price quoted so as to put the talks on a more equal and constructive footing.  In a word, only by knowing the causes of the importer’s disapproving the offer can an exporter make a new offer acceptable by the importer or make other arrangements. </a:t>
            </a:r>
            <a:endParaRPr lang="en-US" altLang="zh-CN" sz="2400" u="sng"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p:nvPr>
        </p:nvSpPr>
        <p:spPr>
          <a:ln/>
        </p:spPr>
        <p:txBody>
          <a:bodyPr vert="horz" wrap="square" lIns="91440" tIns="45720" rIns="91440" bIns="45720" anchor="ctr" anchorCtr="0"/>
          <a:p>
            <a:pPr eaLnBrk="1" hangingPunct="1"/>
            <a:r>
              <a:rPr lang="en-US" altLang="zh-CN" sz="2500" dirty="0"/>
              <a:t>2. Read and Translate the Following:</a:t>
            </a:r>
            <a:endParaRPr lang="en-US" altLang="zh-CN" sz="2500" dirty="0"/>
          </a:p>
        </p:txBody>
      </p:sp>
      <p:sp>
        <p:nvSpPr>
          <p:cNvPr id="18435" name="Rectangle 3"/>
          <p:cNvSpPr>
            <a:spLocks noGrp="1"/>
          </p:cNvSpPr>
          <p:nvPr>
            <p:ph idx="1"/>
          </p:nvPr>
        </p:nvSpPr>
        <p:spPr>
          <a:xfrm>
            <a:off x="250825" y="1341438"/>
            <a:ext cx="7924800" cy="4419600"/>
          </a:xfrm>
          <a:ln/>
        </p:spPr>
        <p:txBody>
          <a:bodyPr vert="horz" wrap="square" lIns="91440" tIns="45720" rIns="91440" bIns="45720" anchor="t" anchorCtr="0"/>
          <a:p>
            <a:pPr eaLnBrk="1" hangingPunct="1">
              <a:lnSpc>
                <a:spcPct val="80000"/>
              </a:lnSpc>
              <a:buNone/>
            </a:pPr>
            <a:r>
              <a:rPr lang="en-US" altLang="zh-CN" sz="2400" b="1" dirty="0"/>
              <a:t>                  The Secret Dealing with Foreigners</a:t>
            </a:r>
            <a:endParaRPr lang="en-US" altLang="zh-CN" sz="2400" dirty="0"/>
          </a:p>
          <a:p>
            <a:pPr algn="just" eaLnBrk="1" hangingPunct="1">
              <a:lnSpc>
                <a:spcPct val="80000"/>
              </a:lnSpc>
              <a:buNone/>
            </a:pPr>
            <a:r>
              <a:rPr lang="en-US" altLang="zh-CN" sz="2400" dirty="0"/>
              <a:t>    Although my career as an international businessman is limited, let me speak to you about some of the ways to successfully negotiate with foreign businessmen.</a:t>
            </a:r>
            <a:endParaRPr lang="en-US" altLang="zh-CN" sz="2400" dirty="0"/>
          </a:p>
          <a:p>
            <a:pPr algn="just" eaLnBrk="1" hangingPunct="1">
              <a:lnSpc>
                <a:spcPct val="80000"/>
              </a:lnSpc>
              <a:buNone/>
            </a:pPr>
            <a:r>
              <a:rPr lang="en-US" altLang="zh-CN" sz="2400" dirty="0"/>
              <a:t>    First, language is very important.  Today English is the international language of business and trade.  Therefore, having a basic knowledge of business and trade terminology in English is helpful in actual business negotiations.</a:t>
            </a:r>
            <a:endParaRPr lang="en-US" altLang="zh-CN" sz="2400" dirty="0"/>
          </a:p>
          <a:p>
            <a:pPr eaLnBrk="1" hangingPunct="1">
              <a:lnSpc>
                <a:spcPct val="80000"/>
              </a:lnSpc>
              <a:buNone/>
            </a:pPr>
            <a:r>
              <a:rPr lang="en-US" altLang="zh-CN" sz="2400" dirty="0"/>
              <a:t>    </a:t>
            </a:r>
            <a:r>
              <a:rPr lang="zh-CN" altLang="en-US" sz="2400" u="sng" dirty="0"/>
              <a:t>虽然作为一名国际商业人士，我的经历有限，不过且让我来告诉各位一些与外国商人顺利打交道的方法。</a:t>
            </a:r>
            <a:endParaRPr lang="zh-CN" altLang="en-US" sz="2400" u="sng" dirty="0"/>
          </a:p>
          <a:p>
            <a:pPr eaLnBrk="1" hangingPunct="1">
              <a:lnSpc>
                <a:spcPct val="80000"/>
              </a:lnSpc>
              <a:buNone/>
            </a:pPr>
            <a:r>
              <a:rPr lang="zh-CN" altLang="en-US" sz="2400" dirty="0"/>
              <a:t>    </a:t>
            </a:r>
            <a:r>
              <a:rPr lang="zh-CN" altLang="en-US" sz="2400" u="sng" dirty="0"/>
              <a:t>首先，语言非常重要。今天英语乃是商业与贸易的国际语言。因此，具备英语方面有关商业与贸易的术语基础知识，有助于实际的业务磋商。</a:t>
            </a:r>
            <a:endParaRPr lang="zh-CN" altLang="en-US" sz="2400" u="sng" dirty="0"/>
          </a:p>
          <a:p>
            <a:pPr eaLnBrk="1" hangingPunct="1">
              <a:lnSpc>
                <a:spcPct val="80000"/>
              </a:lnSpc>
              <a:buNone/>
            </a:pPr>
            <a:r>
              <a:rPr lang="zh-CN" altLang="en-US" sz="2400" dirty="0"/>
              <a:t>     </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435">
                                            <p:txEl>
                                              <p:charRg st="448" end="499"/>
                                            </p:txEl>
                                          </p:spTgt>
                                        </p:tgtEl>
                                        <p:attrNameLst>
                                          <p:attrName>style.visibility</p:attrName>
                                        </p:attrNameLst>
                                      </p:cBhvr>
                                      <p:to>
                                        <p:strVal val="visible"/>
                                      </p:to>
                                    </p:set>
                                    <p:animEffect transition="in" filter="diamond(in)">
                                      <p:cBhvr>
                                        <p:cTn id="7" dur="2000"/>
                                        <p:tgtEl>
                                          <p:spTgt spid="18435">
                                            <p:txEl>
                                              <p:charRg st="448" end="499"/>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8435">
                                            <p:txEl>
                                              <p:charRg st="499" end="566"/>
                                            </p:txEl>
                                          </p:spTgt>
                                        </p:tgtEl>
                                        <p:attrNameLst>
                                          <p:attrName>style.visibility</p:attrName>
                                        </p:attrNameLst>
                                      </p:cBhvr>
                                      <p:to>
                                        <p:strVal val="visible"/>
                                      </p:to>
                                    </p:set>
                                    <p:animEffect transition="in" filter="diamond(in)">
                                      <p:cBhvr>
                                        <p:cTn id="10" dur="2000"/>
                                        <p:tgtEl>
                                          <p:spTgt spid="18435">
                                            <p:txEl>
                                              <p:charRg st="499" end="5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9459" name="Rectangle 3"/>
          <p:cNvSpPr>
            <a:spLocks noGrp="1"/>
          </p:cNvSpPr>
          <p:nvPr>
            <p:ph idx="1"/>
          </p:nvPr>
        </p:nvSpPr>
        <p:spPr>
          <a:xfrm>
            <a:off x="468313" y="1341438"/>
            <a:ext cx="7924800" cy="4419600"/>
          </a:xfrm>
          <a:ln/>
        </p:spPr>
        <p:txBody>
          <a:bodyPr vert="horz" wrap="square" lIns="91440" tIns="45720" rIns="91440" bIns="45720" anchor="t" anchorCtr="0"/>
          <a:p>
            <a:pPr algn="just" eaLnBrk="1" hangingPunct="1">
              <a:lnSpc>
                <a:spcPct val="80000"/>
              </a:lnSpc>
              <a:buNone/>
            </a:pPr>
            <a:r>
              <a:rPr lang="en-US" altLang="zh-CN" sz="2400" dirty="0"/>
              <a:t>    Second, understanding other cultures is also important.  We should be aware of different styles of communication according to different cultures.  We should not impose our values and norms upon other people, but give due respect for cultural differences.</a:t>
            </a:r>
            <a:endParaRPr lang="en-US" altLang="zh-CN" sz="2400" dirty="0"/>
          </a:p>
          <a:p>
            <a:pPr eaLnBrk="1" hangingPunct="1">
              <a:lnSpc>
                <a:spcPct val="80000"/>
              </a:lnSpc>
              <a:buNone/>
            </a:pPr>
            <a:r>
              <a:rPr lang="en-US" altLang="zh-CN" sz="2400" dirty="0"/>
              <a:t>     </a:t>
            </a:r>
            <a:r>
              <a:rPr lang="zh-CN" altLang="en-US" sz="2400" u="sng" dirty="0"/>
              <a:t>其次，了解其他的文化也很重要。我们应该知道不同的文化各有其不同的沟通方式。，我们不该把我们的价值观与规范强加于别人身上，</a:t>
            </a:r>
            <a:r>
              <a:rPr lang="zh-CN" altLang="en-US" sz="2400" u="sng" dirty="0">
                <a:solidFill>
                  <a:srgbClr val="FF0000"/>
                </a:solidFill>
              </a:rPr>
              <a:t>而应该</a:t>
            </a:r>
            <a:r>
              <a:rPr lang="zh-CN" altLang="en-US" sz="2400" u="sng" dirty="0"/>
              <a:t>对文化的差异给予应有的尊重。</a:t>
            </a:r>
            <a:endParaRPr lang="zh-CN" altLang="en-US" sz="2400" u="sng" dirty="0"/>
          </a:p>
          <a:p>
            <a:pPr algn="just" eaLnBrk="1" hangingPunct="1">
              <a:lnSpc>
                <a:spcPct val="80000"/>
              </a:lnSpc>
              <a:buNone/>
            </a:pPr>
            <a:r>
              <a:rPr lang="zh-CN" altLang="en-US" sz="2400" dirty="0"/>
              <a:t>     </a:t>
            </a:r>
            <a:r>
              <a:rPr lang="en-US" altLang="zh-CN" sz="2400" dirty="0"/>
              <a:t>Third, straightforwardness is important, too.  Indirect communication is often considered as dishonest and tactical.  Straightforward communication is usually more appreciated.</a:t>
            </a:r>
            <a:endParaRPr lang="en-US" altLang="zh-CN" sz="2400" dirty="0"/>
          </a:p>
          <a:p>
            <a:pPr eaLnBrk="1" hangingPunct="1">
              <a:lnSpc>
                <a:spcPct val="80000"/>
              </a:lnSpc>
              <a:buNone/>
            </a:pPr>
            <a:r>
              <a:rPr lang="en-US" altLang="zh-CN" sz="2400" dirty="0"/>
              <a:t>     </a:t>
            </a:r>
            <a:r>
              <a:rPr lang="zh-CN" altLang="en-US" sz="2400" u="sng" dirty="0"/>
              <a:t>第三，坦率也很重要。间接的沟通往往被认为是不诚实及具策略性的。坦率地沟通通常比较受到欢迎。</a:t>
            </a:r>
            <a:endParaRPr lang="zh-CN" altLang="en-US" sz="2400" u="sng" dirty="0"/>
          </a:p>
          <a:p>
            <a:pPr eaLnBrk="1" hangingPunct="1">
              <a:lnSpc>
                <a:spcPct val="80000"/>
              </a:lnSpc>
            </a:pPr>
            <a:endParaRPr lang="en-US" altLang="zh-CN" sz="2000" u="sng"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9459">
                                            <p:txEl>
                                              <p:charRg st="259" end="342"/>
                                            </p:txEl>
                                          </p:spTgt>
                                        </p:tgtEl>
                                        <p:attrNameLst>
                                          <p:attrName>style.visibility</p:attrName>
                                        </p:attrNameLst>
                                      </p:cBhvr>
                                      <p:to>
                                        <p:strVal val="visible"/>
                                      </p:to>
                                    </p:set>
                                    <p:animEffect transition="in" filter="diamond(in)">
                                      <p:cBhvr>
                                        <p:cTn id="7" dur="2000"/>
                                        <p:tgtEl>
                                          <p:spTgt spid="19459">
                                            <p:txEl>
                                              <p:charRg st="259" end="34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9459">
                                            <p:txEl>
                                              <p:charRg st="524" end="575"/>
                                            </p:txEl>
                                          </p:spTgt>
                                        </p:tgtEl>
                                        <p:attrNameLst>
                                          <p:attrName>style.visibility</p:attrName>
                                        </p:attrNameLst>
                                      </p:cBhvr>
                                      <p:to>
                                        <p:strVal val="visible"/>
                                      </p:to>
                                    </p:set>
                                    <p:animEffect transition="in" filter="diamond(in)">
                                      <p:cBhvr>
                                        <p:cTn id="12" dur="2000"/>
                                        <p:tgtEl>
                                          <p:spTgt spid="19459">
                                            <p:txEl>
                                              <p:charRg st="524" end="5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0483" name="Rectangle 3"/>
          <p:cNvSpPr>
            <a:spLocks noGrp="1"/>
          </p:cNvSpPr>
          <p:nvPr>
            <p:ph idx="1"/>
          </p:nvPr>
        </p:nvSpPr>
        <p:spPr>
          <a:ln/>
        </p:spPr>
        <p:txBody>
          <a:bodyPr vert="horz" wrap="square" lIns="91440" tIns="45720" rIns="91440" bIns="45720" anchor="t" anchorCtr="0"/>
          <a:p>
            <a:pPr eaLnBrk="1" hangingPunct="1">
              <a:buNone/>
            </a:pPr>
            <a:r>
              <a:rPr lang="en-US" altLang="zh-CN" sz="2400" dirty="0"/>
              <a:t>    To sum up, language skills, understanding of different cultures and straightforward communication will serve as a useful basis of successful business transactions.</a:t>
            </a:r>
            <a:endParaRPr lang="en-US" altLang="zh-CN" sz="2400" dirty="0"/>
          </a:p>
          <a:p>
            <a:pPr eaLnBrk="1" hangingPunct="1">
              <a:buNone/>
            </a:pPr>
            <a:r>
              <a:rPr lang="en-US" altLang="zh-CN" sz="2400" dirty="0"/>
              <a:t>     </a:t>
            </a:r>
            <a:r>
              <a:rPr lang="zh-CN" altLang="en-US" sz="2400" u="sng" dirty="0"/>
              <a:t>总而言之，语言能力、不同文化的了解、以及坦率的沟通，即将构成顺利生意交涉的有效基础</a:t>
            </a:r>
            <a:r>
              <a:rPr lang="zh-CN" altLang="en-US" sz="2400" dirty="0"/>
              <a:t>。</a:t>
            </a:r>
            <a:endParaRPr lang="zh-CN" altLang="en-US" sz="2400" dirty="0"/>
          </a:p>
          <a:p>
            <a:pPr eaLnBrk="1" hangingPunct="1">
              <a:buNone/>
            </a:pP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483">
                                            <p:txEl>
                                              <p:charRg st="168" end="216"/>
                                            </p:txEl>
                                          </p:spTgt>
                                        </p:tgtEl>
                                        <p:attrNameLst>
                                          <p:attrName>style.visibility</p:attrName>
                                        </p:attrNameLst>
                                      </p:cBhvr>
                                      <p:to>
                                        <p:strVal val="visible"/>
                                      </p:to>
                                    </p:set>
                                    <p:animEffect transition="in" filter="diamond(in)">
                                      <p:cBhvr>
                                        <p:cTn id="7" dur="2000"/>
                                        <p:tgtEl>
                                          <p:spTgt spid="20483">
                                            <p:txEl>
                                              <p:charRg st="168" end="2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p:cNvSpPr>
          <p:nvPr>
            <p:ph type="title"/>
          </p:nvPr>
        </p:nvSpPr>
        <p:spPr>
          <a:ln/>
        </p:spPr>
        <p:txBody>
          <a:bodyPr vert="horz" wrap="square" lIns="91440" tIns="45720" rIns="91440" bIns="45720" anchor="ctr" anchorCtr="0"/>
          <a:p>
            <a:pPr eaLnBrk="1" hangingPunct="1"/>
            <a:r>
              <a:rPr lang="en-US" altLang="zh-CN" sz="2500" dirty="0"/>
              <a:t>3. Tell Whether the Following Statements Are True or False.  If True, Translate it into Chinese:</a:t>
            </a:r>
            <a:r>
              <a:rPr lang="en-US" altLang="zh-CN" sz="3800" dirty="0"/>
              <a:t> </a:t>
            </a:r>
            <a:endParaRPr lang="en-US" altLang="zh-CN" sz="3800" dirty="0"/>
          </a:p>
        </p:txBody>
      </p:sp>
      <p:sp>
        <p:nvSpPr>
          <p:cNvPr id="21507" name="Rectangle 3"/>
          <p:cNvSpPr>
            <a:spLocks noGrp="1"/>
          </p:cNvSpPr>
          <p:nvPr>
            <p:ph idx="1"/>
          </p:nvPr>
        </p:nvSpPr>
        <p:spPr>
          <a:ln/>
        </p:spPr>
        <p:txBody>
          <a:bodyPr vert="horz" wrap="square" lIns="91440" tIns="45720" rIns="91440" bIns="45720" anchor="t" anchorCtr="0"/>
          <a:p>
            <a:pPr eaLnBrk="1" hangingPunct="1">
              <a:lnSpc>
                <a:spcPct val="90000"/>
              </a:lnSpc>
              <a:buNone/>
            </a:pPr>
            <a:r>
              <a:rPr lang="en-US" altLang="zh-CN" sz="2400" dirty="0"/>
              <a:t>    1) The Subject Line in a business letter is used to help the receiver to obtain the gist of the letter quickly and facilitate filing the letter.</a:t>
            </a:r>
            <a:endParaRPr lang="en-US" altLang="zh-CN" sz="2400" dirty="0"/>
          </a:p>
          <a:p>
            <a:pPr eaLnBrk="1" hangingPunct="1">
              <a:lnSpc>
                <a:spcPct val="90000"/>
              </a:lnSpc>
            </a:pPr>
            <a:r>
              <a:rPr lang="en-US" altLang="zh-CN" sz="2400" dirty="0"/>
              <a:t>T  </a:t>
            </a:r>
            <a:r>
              <a:rPr lang="zh-CN" altLang="en-US" sz="2400" dirty="0"/>
              <a:t>商务信函中，事由标题栏主要用来帮助收信人迅速获取信的要点和便于归档。 </a:t>
            </a:r>
            <a:endParaRPr lang="zh-CN" altLang="en-US" sz="2400" dirty="0"/>
          </a:p>
          <a:p>
            <a:pPr eaLnBrk="1" hangingPunct="1">
              <a:lnSpc>
                <a:spcPct val="90000"/>
              </a:lnSpc>
              <a:buNone/>
            </a:pPr>
            <a:r>
              <a:rPr lang="zh-CN" altLang="en-US" sz="2400" dirty="0"/>
              <a:t>    </a:t>
            </a:r>
            <a:r>
              <a:rPr lang="en-US" altLang="zh-CN" sz="2400" dirty="0"/>
              <a:t>2) Transport packing is done mainly to keep the goods safe and sound during transportation.</a:t>
            </a:r>
            <a:endParaRPr lang="en-US" altLang="zh-CN" sz="2400" dirty="0"/>
          </a:p>
          <a:p>
            <a:pPr eaLnBrk="1" hangingPunct="1">
              <a:lnSpc>
                <a:spcPct val="90000"/>
              </a:lnSpc>
            </a:pPr>
            <a:r>
              <a:rPr lang="en-US" altLang="zh-CN" sz="2400" dirty="0"/>
              <a:t> T  </a:t>
            </a:r>
            <a:r>
              <a:rPr lang="zh-CN" altLang="en-US" sz="2400" dirty="0"/>
              <a:t>运输包装主要用来保护货物在运输途中的安全和完好无损。 </a:t>
            </a:r>
            <a:endParaRPr lang="zh-CN" altLang="en-US" sz="2400" dirty="0"/>
          </a:p>
          <a:p>
            <a:pPr eaLnBrk="1" hangingPunct="1">
              <a:lnSpc>
                <a:spcPct val="90000"/>
              </a:lnSpc>
              <a:buNone/>
            </a:pPr>
            <a:r>
              <a:rPr lang="zh-CN" altLang="en-US" sz="2400" dirty="0"/>
              <a:t>    </a:t>
            </a:r>
            <a:r>
              <a:rPr lang="en-US" altLang="zh-CN" sz="2400" dirty="0"/>
              <a:t>3) Invoice is a note asking for payment for goods or services supplied.</a:t>
            </a:r>
            <a:endParaRPr lang="en-US" altLang="zh-CN" sz="2400" dirty="0"/>
          </a:p>
          <a:p>
            <a:pPr eaLnBrk="1" hangingPunct="1">
              <a:lnSpc>
                <a:spcPct val="90000"/>
              </a:lnSpc>
            </a:pPr>
            <a:r>
              <a:rPr lang="en-US" altLang="zh-CN" sz="2400" dirty="0"/>
              <a:t> T  </a:t>
            </a:r>
            <a:r>
              <a:rPr lang="zh-CN" altLang="en-US" sz="2400" dirty="0"/>
              <a:t>发票是要求对所供货物和服务付款的票据。 </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1507">
                                            <p:txEl>
                                              <p:charRg st="149" end="188"/>
                                            </p:txEl>
                                          </p:spTgt>
                                        </p:tgtEl>
                                        <p:attrNameLst>
                                          <p:attrName>style.visibility</p:attrName>
                                        </p:attrNameLst>
                                      </p:cBhvr>
                                      <p:to>
                                        <p:strVal val="visible"/>
                                      </p:to>
                                    </p:set>
                                    <p:animEffect transition="in" filter="diamond(in)">
                                      <p:cBhvr>
                                        <p:cTn id="7" dur="2000"/>
                                        <p:tgtEl>
                                          <p:spTgt spid="21507">
                                            <p:txEl>
                                              <p:charRg st="149" end="188"/>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1507">
                                            <p:txEl>
                                              <p:charRg st="284" end="316"/>
                                            </p:txEl>
                                          </p:spTgt>
                                        </p:tgtEl>
                                        <p:attrNameLst>
                                          <p:attrName>style.visibility</p:attrName>
                                        </p:attrNameLst>
                                      </p:cBhvr>
                                      <p:to>
                                        <p:strVal val="visible"/>
                                      </p:to>
                                    </p:set>
                                    <p:animEffect transition="in" filter="diamond(in)">
                                      <p:cBhvr>
                                        <p:cTn id="12" dur="2000"/>
                                        <p:tgtEl>
                                          <p:spTgt spid="21507">
                                            <p:txEl>
                                              <p:charRg st="284" end="31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1507">
                                            <p:txEl>
                                              <p:charRg st="392" end="417"/>
                                            </p:txEl>
                                          </p:spTgt>
                                        </p:tgtEl>
                                        <p:attrNameLst>
                                          <p:attrName>style.visibility</p:attrName>
                                        </p:attrNameLst>
                                      </p:cBhvr>
                                      <p:to>
                                        <p:strVal val="visible"/>
                                      </p:to>
                                    </p:set>
                                    <p:animEffect transition="in" filter="diamond(in)">
                                      <p:cBhvr>
                                        <p:cTn id="17" dur="2000"/>
                                        <p:tgtEl>
                                          <p:spTgt spid="21507">
                                            <p:txEl>
                                              <p:charRg st="392" end="4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1747" name="Rectangle 3"/>
          <p:cNvSpPr>
            <a:spLocks noGrp="1"/>
          </p:cNvSpPr>
          <p:nvPr>
            <p:ph idx="1"/>
          </p:nvPr>
        </p:nvSpPr>
        <p:spPr>
          <a:ln/>
        </p:spPr>
        <p:txBody>
          <a:bodyPr vert="horz" wrap="square" lIns="91440" tIns="45720" rIns="91440" bIns="45720" anchor="t" anchorCtr="0"/>
          <a:p>
            <a:pPr eaLnBrk="1" hangingPunct="1">
              <a:buNone/>
            </a:pPr>
            <a:r>
              <a:rPr lang="en-US" altLang="zh-CN" sz="2400" dirty="0"/>
              <a:t>4) Transport packing is the packing used to push sales.</a:t>
            </a:r>
            <a:endParaRPr lang="en-US" altLang="zh-CN" sz="2400" dirty="0"/>
          </a:p>
          <a:p>
            <a:pPr eaLnBrk="1" hangingPunct="1">
              <a:buNone/>
            </a:pPr>
            <a:r>
              <a:rPr lang="en-US" altLang="zh-CN" sz="2400" dirty="0"/>
              <a:t>    F </a:t>
            </a:r>
            <a:endParaRPr lang="en-US" altLang="zh-CN" sz="2400" dirty="0"/>
          </a:p>
          <a:p>
            <a:pPr eaLnBrk="1" hangingPunct="1">
              <a:buNone/>
            </a:pPr>
            <a:endParaRPr lang="en-US" altLang="zh-CN" sz="2400" dirty="0"/>
          </a:p>
          <a:p>
            <a:pPr eaLnBrk="1" hangingPunct="1">
              <a:buNone/>
            </a:pPr>
            <a:r>
              <a:rPr lang="en-US" altLang="zh-CN" sz="2400" dirty="0"/>
              <a:t>5) An offer is a price list offered by the sellers.</a:t>
            </a:r>
            <a:endParaRPr lang="en-US" altLang="zh-CN" sz="2400" dirty="0"/>
          </a:p>
          <a:p>
            <a:pPr eaLnBrk="1" hangingPunct="1">
              <a:buNone/>
            </a:pPr>
            <a:r>
              <a:rPr lang="en-US" altLang="zh-CN" sz="2400" dirty="0"/>
              <a:t>    F </a:t>
            </a:r>
            <a:endParaRPr lang="en-US" altLang="zh-CN" sz="2400" dirty="0"/>
          </a:p>
          <a:p>
            <a:pPr eaLnBrk="1" hangingPunct="1">
              <a:buNone/>
            </a:pPr>
            <a:endParaRPr lang="en-US" altLang="zh-CN" sz="2400" dirty="0"/>
          </a:p>
          <a:p>
            <a:pPr eaLnBrk="1" hangingPunct="1">
              <a:buNone/>
            </a:pPr>
            <a:r>
              <a:rPr lang="en-US" altLang="zh-CN" sz="2400" dirty="0"/>
              <a:t>6) Quotation sheet is a price list with other terms and conditions offered by the sellers.</a:t>
            </a:r>
            <a:endParaRPr lang="en-US" altLang="zh-CN" sz="2400" dirty="0"/>
          </a:p>
          <a:p>
            <a:pPr eaLnBrk="1" hangingPunct="1">
              <a:buNone/>
            </a:pPr>
            <a:r>
              <a:rPr lang="en-US" altLang="zh-CN" sz="2400" dirty="0"/>
              <a:t>    T  </a:t>
            </a:r>
            <a:r>
              <a:rPr lang="zh-CN" altLang="en-US" sz="2400" dirty="0"/>
              <a:t>报价单是卖方提供的带有其他交易条款的价格表。</a:t>
            </a:r>
            <a:r>
              <a:rPr lang="zh-CN" altLang="en-US" dirty="0"/>
              <a:t> </a:t>
            </a:r>
            <a:endParaRPr lang="zh-CN" altLang="en-US" dirty="0"/>
          </a:p>
          <a:p>
            <a:pPr eaLnBrk="1" hangingPunct="1">
              <a:buNone/>
            </a:pPr>
            <a:endParaRPr lang="en-US"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type="title"/>
          </p:nvPr>
        </p:nvSpPr>
        <p:spPr>
          <a:ln/>
        </p:spPr>
        <p:txBody>
          <a:bodyPr vert="horz" wrap="square" lIns="91440" tIns="45720" rIns="91440" bIns="45720" anchor="ctr" anchorCtr="0"/>
          <a:p>
            <a:pPr eaLnBrk="1" hangingPunct="1"/>
            <a:r>
              <a:rPr lang="en-US" altLang="zh-CN" sz="2500" b="1" dirty="0"/>
              <a:t>Ⅱ.Language Points</a:t>
            </a:r>
            <a:r>
              <a:rPr lang="en-US" altLang="zh-CN" sz="2500" dirty="0"/>
              <a:t> (</a:t>
            </a:r>
            <a:r>
              <a:rPr lang="zh-CN" altLang="en-US" sz="2500" dirty="0"/>
              <a:t>语言要点</a:t>
            </a:r>
            <a:r>
              <a:rPr lang="en-US" altLang="zh-CN" sz="2500" dirty="0"/>
              <a:t>)</a:t>
            </a:r>
            <a:br>
              <a:rPr lang="en-US" altLang="zh-CN" sz="1900" dirty="0"/>
            </a:br>
            <a:r>
              <a:rPr lang="en-US" altLang="zh-CN" sz="1900" dirty="0"/>
              <a:t>     (Teachers should note that here we only give you some of the language points, you may add some by yourself.)</a:t>
            </a:r>
            <a:endParaRPr lang="en-US" altLang="zh-CN" sz="1900" dirty="0"/>
          </a:p>
        </p:txBody>
      </p:sp>
      <p:sp>
        <p:nvSpPr>
          <p:cNvPr id="5123" name="Rectangle 3"/>
          <p:cNvSpPr>
            <a:spLocks noGrp="1"/>
          </p:cNvSpPr>
          <p:nvPr>
            <p:ph idx="1"/>
          </p:nvPr>
        </p:nvSpPr>
        <p:spPr>
          <a:xfrm>
            <a:off x="468313" y="1484313"/>
            <a:ext cx="7924800" cy="4419600"/>
          </a:xfrm>
          <a:ln/>
        </p:spPr>
        <p:txBody>
          <a:bodyPr vert="horz" wrap="square" lIns="91440" tIns="45720" rIns="91440" bIns="45720" anchor="t" anchorCtr="0"/>
          <a:p>
            <a:pPr algn="just" eaLnBrk="1" hangingPunct="1">
              <a:lnSpc>
                <a:spcPct val="80000"/>
              </a:lnSpc>
              <a:buNone/>
            </a:pPr>
            <a:r>
              <a:rPr lang="en-US" altLang="zh-CN" sz="2400" dirty="0"/>
              <a:t>1. As far as international investment, import and export of products, machinery, equipment, technology, etc. are concerned, international business negotiation is a consultative process between governments, trade organizations, multinational enterprises or private firms. </a:t>
            </a:r>
            <a:endParaRPr lang="en-US" altLang="zh-CN" sz="2400" dirty="0"/>
          </a:p>
          <a:p>
            <a:pPr eaLnBrk="1" hangingPunct="1">
              <a:lnSpc>
                <a:spcPct val="80000"/>
              </a:lnSpc>
              <a:buNone/>
            </a:pPr>
            <a:r>
              <a:rPr lang="en-US" altLang="zh-CN" sz="2400" dirty="0"/>
              <a:t>    </a:t>
            </a:r>
            <a:r>
              <a:rPr lang="zh-CN" altLang="en-US" sz="2400" dirty="0"/>
              <a:t>就国际投资、商品、机械、设备、技术的进出口贸易而言，国际商务谈判是发生在政府之间 、贸易组织之间，跨国公司之间，私人商行之间的</a:t>
            </a:r>
            <a:r>
              <a:rPr lang="zh-CN" altLang="en-US" sz="2400" dirty="0">
                <a:solidFill>
                  <a:srgbClr val="FF0000"/>
                </a:solidFill>
              </a:rPr>
              <a:t>磋商</a:t>
            </a:r>
            <a:r>
              <a:rPr lang="zh-CN" altLang="en-US" sz="2400" dirty="0"/>
              <a:t>过程，简而言之，就是买卖双方之间的</a:t>
            </a:r>
            <a:r>
              <a:rPr lang="zh-CN" altLang="en-US" sz="2400" dirty="0">
                <a:solidFill>
                  <a:srgbClr val="FF0000"/>
                </a:solidFill>
              </a:rPr>
              <a:t>磋商</a:t>
            </a:r>
            <a:r>
              <a:rPr lang="zh-CN" altLang="en-US" sz="2400" dirty="0"/>
              <a:t>过程。 </a:t>
            </a:r>
            <a:endParaRPr lang="zh-CN" altLang="en-US" sz="2400" dirty="0"/>
          </a:p>
          <a:p>
            <a:pPr eaLnBrk="1" hangingPunct="1">
              <a:lnSpc>
                <a:spcPct val="80000"/>
              </a:lnSpc>
              <a:buNone/>
            </a:pPr>
            <a:r>
              <a:rPr lang="zh-CN" altLang="en-US" sz="2400" dirty="0"/>
              <a:t>    </a:t>
            </a:r>
            <a:r>
              <a:rPr lang="en-US" altLang="zh-CN" sz="2400" dirty="0"/>
              <a:t>1) as far as…are concerned </a:t>
            </a:r>
            <a:r>
              <a:rPr lang="zh-CN" altLang="en-US" sz="2400" dirty="0"/>
              <a:t>就</a:t>
            </a:r>
            <a:r>
              <a:rPr lang="en-US" altLang="zh-CN" sz="2400" dirty="0"/>
              <a:t>……</a:t>
            </a:r>
            <a:r>
              <a:rPr lang="zh-CN" altLang="en-US" sz="2400" dirty="0"/>
              <a:t>而言</a:t>
            </a:r>
            <a:endParaRPr lang="zh-CN" altLang="en-US" sz="2400" dirty="0"/>
          </a:p>
          <a:p>
            <a:pPr eaLnBrk="1" hangingPunct="1">
              <a:lnSpc>
                <a:spcPct val="80000"/>
              </a:lnSpc>
              <a:buNone/>
            </a:pPr>
            <a:r>
              <a:rPr lang="zh-CN" altLang="en-US" sz="2400" dirty="0"/>
              <a:t>    </a:t>
            </a:r>
            <a:r>
              <a:rPr lang="en-US" altLang="zh-CN" sz="2400" dirty="0"/>
              <a:t>As far as international investment, import and export of products, machinery, equipment, technology, etc.</a:t>
            </a:r>
            <a:endParaRPr lang="en-US" altLang="zh-CN" sz="2400" dirty="0"/>
          </a:p>
          <a:p>
            <a:pPr eaLnBrk="1" hangingPunct="1">
              <a:lnSpc>
                <a:spcPct val="80000"/>
              </a:lnSpc>
              <a:buNone/>
            </a:pPr>
            <a:r>
              <a:rPr lang="en-US" altLang="zh-CN" sz="2400" dirty="0"/>
              <a:t>    </a:t>
            </a:r>
            <a:r>
              <a:rPr lang="zh-CN" altLang="en-US" sz="2400" dirty="0"/>
              <a:t>就国际投资，商品，机械，设备，技术的进出口而言。 </a:t>
            </a:r>
            <a:endParaRPr lang="zh-CN" altLang="en-US" sz="2400"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2771" name="Rectangle 3"/>
          <p:cNvSpPr>
            <a:spLocks noGrp="1"/>
          </p:cNvSpPr>
          <p:nvPr>
            <p:ph idx="1"/>
          </p:nvPr>
        </p:nvSpPr>
        <p:spPr>
          <a:ln/>
        </p:spPr>
        <p:txBody>
          <a:bodyPr vert="horz" wrap="square" lIns="91440" tIns="45720" rIns="91440" bIns="45720" anchor="t" anchorCtr="0"/>
          <a:p>
            <a:pPr eaLnBrk="1" hangingPunct="1">
              <a:lnSpc>
                <a:spcPct val="80000"/>
              </a:lnSpc>
              <a:buNone/>
            </a:pPr>
            <a:r>
              <a:rPr lang="en-US" altLang="zh-CN" sz="2400" dirty="0"/>
              <a:t>7) Non-firm offer is an offer without engagement, which should be subject to confirmation by the sellers after being accepted by the buyers.</a:t>
            </a:r>
            <a:endParaRPr lang="en-US" altLang="zh-CN" sz="2400" dirty="0"/>
          </a:p>
          <a:p>
            <a:pPr eaLnBrk="1" hangingPunct="1">
              <a:lnSpc>
                <a:spcPct val="80000"/>
              </a:lnSpc>
              <a:buNone/>
            </a:pPr>
            <a:r>
              <a:rPr lang="en-US" altLang="zh-CN" sz="2400" dirty="0"/>
              <a:t>   T  </a:t>
            </a:r>
            <a:r>
              <a:rPr lang="zh-CN" altLang="en-US" sz="2400" dirty="0"/>
              <a:t>虚盘是不受拘束的盘，该盘由买方接受后卖方确认才有效。</a:t>
            </a:r>
            <a:endParaRPr lang="zh-CN" altLang="en-US" sz="2400" dirty="0"/>
          </a:p>
          <a:p>
            <a:pPr eaLnBrk="1" hangingPunct="1">
              <a:lnSpc>
                <a:spcPct val="80000"/>
              </a:lnSpc>
              <a:buNone/>
            </a:pPr>
            <a:endParaRPr lang="zh-CN" altLang="en-US" sz="2400" dirty="0"/>
          </a:p>
          <a:p>
            <a:pPr eaLnBrk="1" hangingPunct="1">
              <a:lnSpc>
                <a:spcPct val="80000"/>
              </a:lnSpc>
              <a:buNone/>
            </a:pPr>
            <a:r>
              <a:rPr lang="en-US" altLang="zh-CN" sz="2400" dirty="0"/>
              <a:t>8) A deal is concluded when the sellers’ firm offer is accepted by the buyers or a non-firm offer after being accepted by the buyers, is confirmed by the sellers.</a:t>
            </a:r>
            <a:endParaRPr lang="en-US" altLang="zh-CN" sz="2400" dirty="0"/>
          </a:p>
          <a:p>
            <a:pPr eaLnBrk="1" hangingPunct="1">
              <a:lnSpc>
                <a:spcPct val="80000"/>
              </a:lnSpc>
              <a:buNone/>
            </a:pPr>
            <a:r>
              <a:rPr lang="en-US" altLang="zh-CN" sz="2400" dirty="0"/>
              <a:t>   T  </a:t>
            </a:r>
            <a:r>
              <a:rPr lang="zh-CN" altLang="en-US" sz="2400" dirty="0"/>
              <a:t>当卖方的实盘被买方所接受或者卖方的虚盘被买方接受后又被卖方确认，交易就达成。</a:t>
            </a:r>
            <a:endParaRPr lang="zh-CN" altLang="en-US" sz="2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3795" name="Rectangle 3"/>
          <p:cNvSpPr>
            <a:spLocks noGrp="1"/>
          </p:cNvSpPr>
          <p:nvPr>
            <p:ph idx="1"/>
          </p:nvPr>
        </p:nvSpPr>
        <p:spPr>
          <a:ln/>
        </p:spPr>
        <p:txBody>
          <a:bodyPr vert="horz" wrap="square" lIns="91440" tIns="45720" rIns="91440" bIns="45720" anchor="t" anchorCtr="0"/>
          <a:p>
            <a:pPr eaLnBrk="1" hangingPunct="1">
              <a:buNone/>
            </a:pPr>
            <a:r>
              <a:rPr lang="en-US" altLang="zh-CN" sz="2400" dirty="0"/>
              <a:t>9) Insurance is to be covered by the sellers if a transaction is concluded on FOB basis.</a:t>
            </a:r>
            <a:endParaRPr lang="en-US" altLang="zh-CN" sz="2400" dirty="0"/>
          </a:p>
          <a:p>
            <a:pPr eaLnBrk="1" hangingPunct="1">
              <a:buNone/>
            </a:pPr>
            <a:r>
              <a:rPr lang="en-US" altLang="zh-CN" sz="2400" dirty="0"/>
              <a:t>    F </a:t>
            </a:r>
            <a:endParaRPr lang="en-US" altLang="zh-CN" sz="2400" dirty="0"/>
          </a:p>
          <a:p>
            <a:pPr eaLnBrk="1" hangingPunct="1">
              <a:buNone/>
            </a:pPr>
            <a:endParaRPr lang="en-US" altLang="zh-CN" sz="2400" dirty="0"/>
          </a:p>
          <a:p>
            <a:pPr eaLnBrk="1" hangingPunct="1">
              <a:buNone/>
            </a:pPr>
            <a:r>
              <a:rPr lang="en-US" altLang="zh-CN" sz="2400" dirty="0"/>
              <a:t>10) The certificate of quality and quantity issued by the recognized surveyors of the shipping port may be taken as the basis for negotiation payment and going through customs.</a:t>
            </a:r>
            <a:endParaRPr lang="en-US" altLang="zh-CN" sz="2400" dirty="0"/>
          </a:p>
          <a:p>
            <a:pPr eaLnBrk="1" hangingPunct="1">
              <a:buNone/>
            </a:pPr>
            <a:r>
              <a:rPr lang="en-US" altLang="zh-CN" sz="2400" dirty="0"/>
              <a:t>   T  </a:t>
            </a:r>
            <a:r>
              <a:rPr lang="zh-CN" altLang="en-US" sz="2400" dirty="0"/>
              <a:t>装运港公认的检验机关出示的质量和数量检验证可以作为议会和办理海关手续的依据。</a:t>
            </a:r>
            <a:endParaRPr lang="zh-CN" altLang="en-US" sz="2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a:spLocks noGrp="1"/>
          </p:cNvSpPr>
          <p:nvPr>
            <p:ph type="title"/>
          </p:nvPr>
        </p:nvSpPr>
        <p:spPr>
          <a:ln/>
        </p:spPr>
        <p:txBody>
          <a:bodyPr vert="horz" wrap="square" lIns="91440" tIns="45720" rIns="91440" bIns="45720" anchor="ctr" anchorCtr="0"/>
          <a:p>
            <a:pPr eaLnBrk="1" hangingPunct="1"/>
            <a:r>
              <a:rPr lang="en-US" altLang="zh-CN" sz="2500" dirty="0"/>
              <a:t>4. Translate the Following Dialogues into Chinese:</a:t>
            </a:r>
            <a:r>
              <a:rPr lang="en-US" altLang="zh-CN" sz="3800" dirty="0"/>
              <a:t> </a:t>
            </a:r>
            <a:endParaRPr lang="en-US" altLang="zh-CN" sz="3800" dirty="0"/>
          </a:p>
        </p:txBody>
      </p:sp>
      <p:sp>
        <p:nvSpPr>
          <p:cNvPr id="22531" name="Rectangle 3"/>
          <p:cNvSpPr>
            <a:spLocks noGrp="1"/>
          </p:cNvSpPr>
          <p:nvPr>
            <p:ph idx="1"/>
          </p:nvPr>
        </p:nvSpPr>
        <p:spPr>
          <a:ln/>
        </p:spPr>
        <p:txBody>
          <a:bodyPr vert="horz" wrap="square" lIns="91440" tIns="45720" rIns="91440" bIns="45720" anchor="t" anchorCtr="0"/>
          <a:p>
            <a:pPr eaLnBrk="1" hangingPunct="1">
              <a:lnSpc>
                <a:spcPct val="80000"/>
              </a:lnSpc>
              <a:buNone/>
            </a:pPr>
            <a:r>
              <a:rPr lang="en-US" altLang="zh-CN" sz="2400" dirty="0"/>
              <a:t>1) Catalogues and Price Lists</a:t>
            </a:r>
            <a:endParaRPr lang="en-US" altLang="zh-CN" sz="2400" dirty="0"/>
          </a:p>
          <a:p>
            <a:pPr eaLnBrk="1" hangingPunct="1">
              <a:lnSpc>
                <a:spcPct val="80000"/>
              </a:lnSpc>
              <a:buNone/>
            </a:pPr>
            <a:r>
              <a:rPr lang="en-US" altLang="zh-CN" sz="2400" dirty="0"/>
              <a:t>    </a:t>
            </a:r>
            <a:r>
              <a:rPr lang="zh-CN" altLang="en-US" sz="2400" dirty="0"/>
              <a:t>询问目录单与价格表</a:t>
            </a:r>
            <a:endParaRPr lang="zh-CN" altLang="en-US" sz="2400" dirty="0"/>
          </a:p>
          <a:p>
            <a:pPr eaLnBrk="1" hangingPunct="1">
              <a:lnSpc>
                <a:spcPct val="80000"/>
              </a:lnSpc>
            </a:pPr>
            <a:r>
              <a:rPr lang="en-US" altLang="zh-CN" sz="2400" dirty="0"/>
              <a:t>Brown:  Mr. Zhang, I’d like to buy Hunan embroidery.  Have you got the latest catalogues and price lists for this line?</a:t>
            </a:r>
            <a:endParaRPr lang="en-US" altLang="zh-CN" sz="2400" dirty="0"/>
          </a:p>
          <a:p>
            <a:pPr eaLnBrk="1" hangingPunct="1">
              <a:lnSpc>
                <a:spcPct val="80000"/>
              </a:lnSpc>
            </a:pPr>
            <a:r>
              <a:rPr lang="zh-CN" altLang="en-US" sz="2400" dirty="0"/>
              <a:t>张先生，我想买湘绣，你们有这方面的目录单和价格表吗？</a:t>
            </a:r>
            <a:endParaRPr lang="zh-CN" altLang="en-US" sz="2400" dirty="0"/>
          </a:p>
          <a:p>
            <a:pPr eaLnBrk="1" hangingPunct="1">
              <a:lnSpc>
                <a:spcPct val="80000"/>
              </a:lnSpc>
            </a:pPr>
            <a:r>
              <a:rPr lang="en-US" altLang="zh-CN" sz="2400" dirty="0"/>
              <a:t>Zhang:  Of course, we have.  Here you are.  These are our catalogues and price lists for Hunan embroidery and other silks.  I wonder what colors and patterns you like?</a:t>
            </a:r>
            <a:endParaRPr lang="en-US" altLang="zh-CN" sz="2400" dirty="0"/>
          </a:p>
          <a:p>
            <a:pPr eaLnBrk="1" hangingPunct="1">
              <a:lnSpc>
                <a:spcPct val="80000"/>
              </a:lnSpc>
            </a:pPr>
            <a:r>
              <a:rPr lang="zh-CN" altLang="en-US" sz="2400" dirty="0"/>
              <a:t>我们当然有，给你，这是我们的湘绣和其他丝织品的目录单和价格表。不知你喜欢什么样的花色品种？</a:t>
            </a:r>
            <a:endParaRPr lang="zh-CN" altLang="en-US" sz="2400" dirty="0"/>
          </a:p>
          <a:p>
            <a:pPr eaLnBrk="1" hangingPunct="1">
              <a:lnSpc>
                <a:spcPct val="80000"/>
              </a:lnSpc>
            </a:pPr>
            <a:endParaRPr lang="zh-CN" altLang="en-US" sz="2400" dirty="0"/>
          </a:p>
          <a:p>
            <a:pPr eaLnBrk="1" hangingPunct="1">
              <a:lnSpc>
                <a:spcPct val="80000"/>
              </a:lnSpc>
            </a:pP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2531">
                                            <p:txEl>
                                              <p:charRg st="30" end="44"/>
                                            </p:txEl>
                                          </p:spTgt>
                                        </p:tgtEl>
                                        <p:attrNameLst>
                                          <p:attrName>style.visibility</p:attrName>
                                        </p:attrNameLst>
                                      </p:cBhvr>
                                      <p:to>
                                        <p:strVal val="visible"/>
                                      </p:to>
                                    </p:set>
                                    <p:animEffect transition="in" filter="diamond(in)">
                                      <p:cBhvr>
                                        <p:cTn id="7" dur="2000"/>
                                        <p:tgtEl>
                                          <p:spTgt spid="22531">
                                            <p:txEl>
                                              <p:charRg st="30" end="44"/>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2531">
                                            <p:txEl>
                                              <p:charRg st="164" end="191"/>
                                            </p:txEl>
                                          </p:spTgt>
                                        </p:tgtEl>
                                        <p:attrNameLst>
                                          <p:attrName>style.visibility</p:attrName>
                                        </p:attrNameLst>
                                      </p:cBhvr>
                                      <p:to>
                                        <p:strVal val="visible"/>
                                      </p:to>
                                    </p:set>
                                    <p:animEffect transition="in" filter="diamond(in)">
                                      <p:cBhvr>
                                        <p:cTn id="12" dur="2000"/>
                                        <p:tgtEl>
                                          <p:spTgt spid="22531">
                                            <p:txEl>
                                              <p:charRg st="164" end="19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2531">
                                            <p:txEl>
                                              <p:charRg st="359" end="405"/>
                                            </p:txEl>
                                          </p:spTgt>
                                        </p:tgtEl>
                                        <p:attrNameLst>
                                          <p:attrName>style.visibility</p:attrName>
                                        </p:attrNameLst>
                                      </p:cBhvr>
                                      <p:to>
                                        <p:strVal val="visible"/>
                                      </p:to>
                                    </p:set>
                                    <p:animEffect transition="in" filter="diamond(in)">
                                      <p:cBhvr>
                                        <p:cTn id="17" dur="2000"/>
                                        <p:tgtEl>
                                          <p:spTgt spid="22531">
                                            <p:txEl>
                                              <p:charRg st="359" end="4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4579" name="Rectangle 3"/>
          <p:cNvSpPr>
            <a:spLocks noGrp="1"/>
          </p:cNvSpPr>
          <p:nvPr>
            <p:ph idx="1"/>
          </p:nvPr>
        </p:nvSpPr>
        <p:spPr>
          <a:xfrm>
            <a:off x="395288" y="1268413"/>
            <a:ext cx="8229600" cy="4525962"/>
          </a:xfrm>
          <a:ln/>
        </p:spPr>
        <p:txBody>
          <a:bodyPr vert="horz" wrap="square" lIns="91440" tIns="45720" rIns="91440" bIns="45720" anchor="t" anchorCtr="0"/>
          <a:p>
            <a:pPr eaLnBrk="1" hangingPunct="1">
              <a:lnSpc>
                <a:spcPct val="80000"/>
              </a:lnSpc>
            </a:pPr>
            <a:r>
              <a:rPr lang="en-US" altLang="zh-CN" sz="2400" dirty="0"/>
              <a:t>Brown:  Let me see.  I think these patterns are quite good.  The lowest C.I.F. Quotation San Francisco is ….  Oh, all your prices are on F.O.B.  We’d rather have you quote us C.I.F. prices.</a:t>
            </a:r>
            <a:endParaRPr lang="en-US" altLang="zh-CN" sz="2400" dirty="0"/>
          </a:p>
          <a:p>
            <a:pPr eaLnBrk="1" hangingPunct="1">
              <a:lnSpc>
                <a:spcPct val="80000"/>
              </a:lnSpc>
              <a:buNone/>
            </a:pPr>
            <a:r>
              <a:rPr lang="en-US" altLang="zh-CN" sz="2400" dirty="0"/>
              <a:t>     </a:t>
            </a:r>
            <a:r>
              <a:rPr lang="zh-CN" altLang="en-US" sz="2400" dirty="0"/>
              <a:t>让我看看。我觉得这几个品种的花色不错。你们的旧金山的到岸价是</a:t>
            </a:r>
            <a:r>
              <a:rPr lang="en-US" altLang="zh-CN" sz="2400" dirty="0"/>
              <a:t>……</a:t>
            </a:r>
            <a:r>
              <a:rPr lang="zh-CN" altLang="en-US" sz="2400" dirty="0"/>
              <a:t>。哦，你们的价格都是离岸价，而我们却希望你报到岸价。</a:t>
            </a:r>
            <a:endParaRPr lang="zh-CN" altLang="en-US" sz="2400" dirty="0"/>
          </a:p>
          <a:p>
            <a:pPr eaLnBrk="1" hangingPunct="1">
              <a:lnSpc>
                <a:spcPct val="80000"/>
              </a:lnSpc>
            </a:pPr>
            <a:r>
              <a:rPr lang="en-US" altLang="zh-CN" sz="2400" dirty="0"/>
              <a:t>Zhang:  That is easy.  I can ask our Shipping Department to work out C.I.F. prices.</a:t>
            </a:r>
            <a:endParaRPr lang="en-US" altLang="zh-CN" sz="2400" dirty="0"/>
          </a:p>
          <a:p>
            <a:pPr eaLnBrk="1" hangingPunct="1">
              <a:lnSpc>
                <a:spcPct val="80000"/>
              </a:lnSpc>
              <a:buNone/>
            </a:pPr>
            <a:r>
              <a:rPr lang="en-US" altLang="zh-CN" sz="2400" dirty="0"/>
              <a:t>    </a:t>
            </a:r>
            <a:r>
              <a:rPr lang="zh-CN" altLang="en-US" sz="2400" dirty="0"/>
              <a:t>那容易办到，我可以让我们的装运部算出到岸价。</a:t>
            </a:r>
            <a:endParaRPr lang="zh-CN" altLang="en-US" sz="2400" dirty="0"/>
          </a:p>
          <a:p>
            <a:pPr eaLnBrk="1" hangingPunct="1">
              <a:lnSpc>
                <a:spcPct val="80000"/>
              </a:lnSpc>
            </a:pPr>
            <a:r>
              <a:rPr lang="en-US" altLang="zh-CN" sz="2400" dirty="0"/>
              <a:t>Brown:  When can I have your C.I.F. firm offer?</a:t>
            </a:r>
            <a:endParaRPr lang="en-US" altLang="zh-CN" sz="2400" dirty="0"/>
          </a:p>
          <a:p>
            <a:pPr eaLnBrk="1" hangingPunct="1">
              <a:lnSpc>
                <a:spcPct val="80000"/>
              </a:lnSpc>
              <a:buNone/>
            </a:pPr>
            <a:r>
              <a:rPr lang="en-US" altLang="zh-CN" sz="2400" dirty="0"/>
              <a:t>     </a:t>
            </a:r>
            <a:r>
              <a:rPr lang="zh-CN" altLang="en-US" sz="2400" dirty="0"/>
              <a:t>什么时候可以得到你们的到岸价的实盘？</a:t>
            </a:r>
            <a:endParaRPr lang="zh-CN" altLang="en-US" sz="2400" dirty="0"/>
          </a:p>
          <a:p>
            <a:pPr eaLnBrk="1" hangingPunct="1">
              <a:lnSpc>
                <a:spcPct val="80000"/>
              </a:lnSpc>
            </a:pPr>
            <a:r>
              <a:rPr lang="en-US" altLang="zh-CN" sz="2400" dirty="0"/>
              <a:t>Zhang:  We can work out the offer this afternoon, and give it to you tomorrow morning.</a:t>
            </a:r>
            <a:endParaRPr lang="en-US" altLang="zh-CN" sz="2400" dirty="0"/>
          </a:p>
          <a:p>
            <a:pPr eaLnBrk="1" hangingPunct="1">
              <a:lnSpc>
                <a:spcPct val="80000"/>
              </a:lnSpc>
              <a:buNone/>
            </a:pPr>
            <a:r>
              <a:rPr lang="en-US" altLang="zh-CN" sz="2400" dirty="0"/>
              <a:t>     </a:t>
            </a:r>
            <a:r>
              <a:rPr lang="zh-CN" altLang="en-US" sz="2400" dirty="0"/>
              <a:t>我们在今天下午可以算出来，明天上午交给你方。</a:t>
            </a:r>
            <a:endParaRPr lang="zh-CN" altLang="en-US" sz="2400" dirty="0"/>
          </a:p>
          <a:p>
            <a:pPr eaLnBrk="1" hangingPunct="1">
              <a:lnSpc>
                <a:spcPct val="80000"/>
              </a:lnSpc>
            </a:pP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4579">
                                            <p:txEl>
                                              <p:charRg st="190" end="254"/>
                                            </p:txEl>
                                          </p:spTgt>
                                        </p:tgtEl>
                                        <p:attrNameLst>
                                          <p:attrName>style.visibility</p:attrName>
                                        </p:attrNameLst>
                                      </p:cBhvr>
                                      <p:to>
                                        <p:strVal val="visible"/>
                                      </p:to>
                                    </p:set>
                                    <p:animEffect transition="in" filter="diamond(in)">
                                      <p:cBhvr>
                                        <p:cTn id="7" dur="2000"/>
                                        <p:tgtEl>
                                          <p:spTgt spid="24579">
                                            <p:txEl>
                                              <p:charRg st="190" end="2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4579">
                                            <p:txEl>
                                              <p:charRg st="338" end="365"/>
                                            </p:txEl>
                                          </p:spTgt>
                                        </p:tgtEl>
                                        <p:attrNameLst>
                                          <p:attrName>style.visibility</p:attrName>
                                        </p:attrNameLst>
                                      </p:cBhvr>
                                      <p:to>
                                        <p:strVal val="visible"/>
                                      </p:to>
                                    </p:set>
                                    <p:animEffect transition="in" filter="diamond(in)">
                                      <p:cBhvr>
                                        <p:cTn id="12" dur="2000"/>
                                        <p:tgtEl>
                                          <p:spTgt spid="24579">
                                            <p:txEl>
                                              <p:charRg st="338" end="36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4579">
                                            <p:txEl>
                                              <p:charRg st="413" end="437"/>
                                            </p:txEl>
                                          </p:spTgt>
                                        </p:tgtEl>
                                        <p:attrNameLst>
                                          <p:attrName>style.visibility</p:attrName>
                                        </p:attrNameLst>
                                      </p:cBhvr>
                                      <p:to>
                                        <p:strVal val="visible"/>
                                      </p:to>
                                    </p:set>
                                    <p:animEffect transition="in" filter="diamond(in)">
                                      <p:cBhvr>
                                        <p:cTn id="17" dur="2000"/>
                                        <p:tgtEl>
                                          <p:spTgt spid="24579">
                                            <p:txEl>
                                              <p:charRg st="413" end="43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4579">
                                            <p:txEl>
                                              <p:charRg st="524" end="552"/>
                                            </p:txEl>
                                          </p:spTgt>
                                        </p:tgtEl>
                                        <p:attrNameLst>
                                          <p:attrName>style.visibility</p:attrName>
                                        </p:attrNameLst>
                                      </p:cBhvr>
                                      <p:to>
                                        <p:strVal val="visible"/>
                                      </p:to>
                                    </p:set>
                                    <p:animEffect transition="in" filter="diamond(in)">
                                      <p:cBhvr>
                                        <p:cTn id="22" dur="2000"/>
                                        <p:tgtEl>
                                          <p:spTgt spid="24579">
                                            <p:txEl>
                                              <p:charRg st="524" end="55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6867" name="Rectangle 3"/>
          <p:cNvSpPr>
            <a:spLocks noGrp="1"/>
          </p:cNvSpPr>
          <p:nvPr>
            <p:ph idx="1"/>
          </p:nvPr>
        </p:nvSpPr>
        <p:spPr>
          <a:ln/>
        </p:spPr>
        <p:txBody>
          <a:bodyPr vert="horz" wrap="square" lIns="91440" tIns="45720" rIns="91440" bIns="45720" anchor="t" anchorCtr="0"/>
          <a:p>
            <a:pPr eaLnBrk="1" hangingPunct="1">
              <a:buNone/>
            </a:pPr>
            <a:r>
              <a:rPr lang="en-US" altLang="zh-CN" sz="2400" dirty="0"/>
              <a:t>2) C.I.F. Quotation</a:t>
            </a:r>
            <a:r>
              <a:rPr lang="zh-CN" altLang="en-US" sz="2400" dirty="0"/>
              <a:t>报到岸价</a:t>
            </a:r>
            <a:endParaRPr lang="zh-CN" altLang="en-US" sz="2400" dirty="0"/>
          </a:p>
          <a:p>
            <a:pPr eaLnBrk="1" hangingPunct="1">
              <a:buNone/>
            </a:pPr>
            <a:r>
              <a:rPr lang="zh-CN" altLang="en-US" sz="2400" dirty="0"/>
              <a:t>    </a:t>
            </a:r>
            <a:r>
              <a:rPr lang="en-US" altLang="zh-CN" sz="2400" dirty="0"/>
              <a:t>Brown:  Have you worked out the offers, Mr. Zhang?</a:t>
            </a:r>
            <a:endParaRPr lang="en-US" altLang="zh-CN" sz="2400" dirty="0"/>
          </a:p>
          <a:p>
            <a:pPr eaLnBrk="1" hangingPunct="1">
              <a:buNone/>
            </a:pPr>
            <a:r>
              <a:rPr lang="en-US" altLang="zh-CN" sz="2400" dirty="0"/>
              <a:t>   </a:t>
            </a:r>
            <a:r>
              <a:rPr lang="zh-CN" altLang="en-US" sz="2400" dirty="0"/>
              <a:t>你们算出来了吗，张先生？ </a:t>
            </a:r>
            <a:endParaRPr lang="zh-CN" altLang="en-US" sz="2400" dirty="0"/>
          </a:p>
          <a:p>
            <a:pPr eaLnBrk="1" hangingPunct="1">
              <a:buNone/>
            </a:pPr>
            <a:r>
              <a:rPr lang="zh-CN" altLang="en-US" sz="2400" dirty="0"/>
              <a:t>    </a:t>
            </a:r>
            <a:r>
              <a:rPr lang="en-US" altLang="zh-CN" sz="2400" dirty="0"/>
              <a:t>Zhang:  Yes, we have.  Here is our C.I.F. quotation sheet.  Please have a careful look.</a:t>
            </a:r>
            <a:endParaRPr lang="en-US" altLang="zh-CN" sz="2400" dirty="0"/>
          </a:p>
          <a:p>
            <a:pPr eaLnBrk="1" hangingPunct="1">
              <a:buNone/>
            </a:pPr>
            <a:r>
              <a:rPr lang="en-US" altLang="zh-CN" sz="2400" dirty="0"/>
              <a:t>   </a:t>
            </a:r>
            <a:r>
              <a:rPr lang="zh-CN" altLang="en-US" sz="2400" dirty="0"/>
              <a:t>算出来了，这是我们的到岸价格表，请仔细过目。</a:t>
            </a:r>
            <a:endParaRPr lang="zh-CN" altLang="en-US" sz="2400" dirty="0"/>
          </a:p>
          <a:p>
            <a:pPr eaLnBrk="1" hangingPunct="1">
              <a:buNone/>
            </a:pPr>
            <a:r>
              <a:rPr lang="zh-CN" altLang="en-US" sz="2400" dirty="0"/>
              <a:t>    </a:t>
            </a:r>
            <a:r>
              <a:rPr lang="en-US" altLang="zh-CN" sz="2400" dirty="0"/>
              <a:t>Brown:  Are the prices on the list firm offers?</a:t>
            </a:r>
            <a:endParaRPr lang="en-US" altLang="zh-CN" sz="2400" dirty="0"/>
          </a:p>
          <a:p>
            <a:pPr eaLnBrk="1" hangingPunct="1">
              <a:buNone/>
            </a:pPr>
            <a:r>
              <a:rPr lang="en-US" altLang="zh-CN" sz="2400" dirty="0"/>
              <a:t>   </a:t>
            </a:r>
            <a:r>
              <a:rPr lang="zh-CN" altLang="en-US" sz="2400" dirty="0"/>
              <a:t>表中的价格都是实盘吗？</a:t>
            </a:r>
            <a:r>
              <a:rPr lang="zh-CN" altLang="en-US" sz="2800" dirty="0"/>
              <a:t>    </a:t>
            </a:r>
            <a:r>
              <a:rPr lang="zh-CN" altLang="en-US" sz="2400" dirty="0"/>
              <a:t> </a:t>
            </a:r>
            <a:endParaRPr lang="zh-CN" altLang="en-US" sz="2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7891" name="Rectangle 3"/>
          <p:cNvSpPr>
            <a:spLocks noGrp="1"/>
          </p:cNvSpPr>
          <p:nvPr>
            <p:ph idx="1"/>
          </p:nvPr>
        </p:nvSpPr>
        <p:spPr>
          <a:xfrm>
            <a:off x="468313" y="1341438"/>
            <a:ext cx="7924800" cy="4419600"/>
          </a:xfrm>
          <a:ln/>
        </p:spPr>
        <p:txBody>
          <a:bodyPr vert="horz" wrap="square" lIns="91440" tIns="45720" rIns="91440" bIns="45720" anchor="t" anchorCtr="0"/>
          <a:p>
            <a:pPr eaLnBrk="1" hangingPunct="1">
              <a:lnSpc>
                <a:spcPct val="80000"/>
              </a:lnSpc>
            </a:pPr>
            <a:r>
              <a:rPr lang="en-US" altLang="zh-CN" sz="2400" dirty="0"/>
              <a:t>Zhang:  During the term of validity, the prices on the list are firm offer.  After the term of validity, all the quotations on the list are subject to our final confirmation.</a:t>
            </a:r>
            <a:endParaRPr lang="en-US" altLang="zh-CN" sz="2400" dirty="0"/>
          </a:p>
          <a:p>
            <a:pPr eaLnBrk="1" hangingPunct="1">
              <a:lnSpc>
                <a:spcPct val="80000"/>
              </a:lnSpc>
              <a:buNone/>
            </a:pPr>
            <a:r>
              <a:rPr lang="en-US" altLang="zh-CN" sz="2400" dirty="0"/>
              <a:t>    </a:t>
            </a:r>
            <a:r>
              <a:rPr lang="zh-CN" altLang="en-US" sz="2400" dirty="0"/>
              <a:t>在有效期内，表中所列价格都是实盘。有效期过后，表中所有的报价以我方最后确认为准。</a:t>
            </a:r>
            <a:endParaRPr lang="zh-CN" altLang="en-US" sz="2400" dirty="0"/>
          </a:p>
          <a:p>
            <a:pPr eaLnBrk="1" hangingPunct="1">
              <a:lnSpc>
                <a:spcPct val="80000"/>
              </a:lnSpc>
            </a:pPr>
            <a:r>
              <a:rPr lang="en-US" altLang="zh-CN" sz="2400" dirty="0"/>
              <a:t>Brown:  I wonder whether there are any changes in your prices?</a:t>
            </a:r>
            <a:endParaRPr lang="en-US" altLang="zh-CN" sz="2400" dirty="0"/>
          </a:p>
          <a:p>
            <a:pPr eaLnBrk="1" hangingPunct="1">
              <a:lnSpc>
                <a:spcPct val="80000"/>
              </a:lnSpc>
              <a:buNone/>
            </a:pPr>
            <a:r>
              <a:rPr lang="en-US" altLang="zh-CN" sz="2400" dirty="0"/>
              <a:t>    </a:t>
            </a:r>
            <a:r>
              <a:rPr lang="zh-CN" altLang="en-US" sz="2400" dirty="0"/>
              <a:t>不知你们的价格有没有变化？ </a:t>
            </a:r>
            <a:endParaRPr lang="zh-CN" altLang="en-US" sz="2400" dirty="0"/>
          </a:p>
          <a:p>
            <a:pPr eaLnBrk="1" hangingPunct="1">
              <a:lnSpc>
                <a:spcPct val="80000"/>
              </a:lnSpc>
              <a:buNone/>
            </a:pPr>
            <a:r>
              <a:rPr lang="zh-CN" altLang="en-US" sz="2400" dirty="0"/>
              <a:t>    </a:t>
            </a:r>
            <a:r>
              <a:rPr lang="en-US" altLang="zh-CN" sz="2400" dirty="0"/>
              <a:t>Zhang:  All these products are our best-selling lines, because the patterns of these products are relatively popular in the international market.  So, the prices of our products will change according to those of the international market. </a:t>
            </a:r>
            <a:endParaRPr lang="en-US" altLang="zh-CN" sz="2400" dirty="0"/>
          </a:p>
          <a:p>
            <a:pPr eaLnBrk="1" hangingPunct="1">
              <a:lnSpc>
                <a:spcPct val="80000"/>
              </a:lnSpc>
              <a:buNone/>
            </a:pPr>
            <a:r>
              <a:rPr lang="en-US" altLang="zh-CN" sz="2400" dirty="0"/>
              <a:t>   </a:t>
            </a:r>
            <a:r>
              <a:rPr lang="zh-CN" altLang="en-US" sz="2400" dirty="0"/>
              <a:t>这些产品都是我们的畅销货，因为这些产品的花色品种是目前国际市场上比较流行的，所以我们产品的价格将按照国际市场的价格而变化。 </a:t>
            </a:r>
            <a:endParaRPr lang="zh-CN" altLang="en-US" sz="2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8915" name="Rectangle 3"/>
          <p:cNvSpPr>
            <a:spLocks noGrp="1"/>
          </p:cNvSpPr>
          <p:nvPr>
            <p:ph idx="1"/>
          </p:nvPr>
        </p:nvSpPr>
        <p:spPr>
          <a:xfrm>
            <a:off x="609600" y="1600200"/>
            <a:ext cx="7562850" cy="4419600"/>
          </a:xfrm>
          <a:ln/>
        </p:spPr>
        <p:txBody>
          <a:bodyPr vert="horz" wrap="square" lIns="91440" tIns="45720" rIns="91440" bIns="45720" anchor="t" anchorCtr="0"/>
          <a:p>
            <a:pPr eaLnBrk="1" hangingPunct="1"/>
            <a:r>
              <a:rPr lang="en-US" altLang="zh-CN" sz="2400" dirty="0"/>
              <a:t>Brown:  That means your prices will increase possibly.</a:t>
            </a:r>
            <a:endParaRPr lang="en-US" altLang="zh-CN" sz="2400" dirty="0"/>
          </a:p>
          <a:p>
            <a:pPr eaLnBrk="1" hangingPunct="1"/>
            <a:r>
              <a:rPr lang="zh-CN" altLang="en-US" sz="2400" dirty="0"/>
              <a:t>那就意味着你方的价格有上涨的可能。 </a:t>
            </a:r>
            <a:endParaRPr lang="zh-CN" altLang="en-US" sz="2400" dirty="0"/>
          </a:p>
          <a:p>
            <a:pPr eaLnBrk="1" hangingPunct="1"/>
            <a:r>
              <a:rPr lang="en-US" altLang="zh-CN" sz="2400" dirty="0"/>
              <a:t>Zhang:  Yes, there is such a tendency.</a:t>
            </a:r>
            <a:endParaRPr lang="en-US" altLang="zh-CN" sz="2400" dirty="0"/>
          </a:p>
          <a:p>
            <a:pPr eaLnBrk="1" hangingPunct="1"/>
            <a:r>
              <a:rPr lang="zh-CN" altLang="en-US" sz="2400" dirty="0"/>
              <a:t>是的，有这种趋势。 </a:t>
            </a:r>
            <a:endParaRPr lang="zh-CN" altLang="en-US" sz="2400" dirty="0"/>
          </a:p>
          <a:p>
            <a:pPr eaLnBrk="1" hangingPunct="1"/>
            <a:r>
              <a:rPr lang="en-US" altLang="zh-CN" sz="2400" dirty="0"/>
              <a:t>Brown:  How long does your current offer remain valid?</a:t>
            </a:r>
            <a:endParaRPr lang="en-US" altLang="zh-CN" sz="2400" dirty="0"/>
          </a:p>
          <a:p>
            <a:pPr eaLnBrk="1" hangingPunct="1"/>
            <a:r>
              <a:rPr lang="zh-CN" altLang="en-US" sz="2400" dirty="0"/>
              <a:t>你方的目前的报价几天内有效？</a:t>
            </a:r>
            <a:endParaRPr lang="zh-CN" altLang="en-US" sz="2400" dirty="0"/>
          </a:p>
          <a:p>
            <a:pPr eaLnBrk="1" hangingPunct="1"/>
            <a:r>
              <a:rPr lang="en-US" altLang="zh-CN" sz="2400" dirty="0"/>
              <a:t>Zhang:  Our offer remains open for 3 days.</a:t>
            </a:r>
            <a:endParaRPr lang="en-US" altLang="zh-CN" sz="2400" dirty="0"/>
          </a:p>
          <a:p>
            <a:pPr eaLnBrk="1" hangingPunct="1"/>
            <a:r>
              <a:rPr lang="zh-CN" altLang="en-US" sz="2400" dirty="0"/>
              <a:t>我们的报价三天内有效 。 </a:t>
            </a:r>
            <a:endParaRPr lang="zh-CN" altLang="en-US" sz="24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39939" name="Rectangle 3"/>
          <p:cNvSpPr>
            <a:spLocks noGrp="1"/>
          </p:cNvSpPr>
          <p:nvPr>
            <p:ph idx="1"/>
          </p:nvPr>
        </p:nvSpPr>
        <p:spPr>
          <a:xfrm>
            <a:off x="519113" y="1628775"/>
            <a:ext cx="8015287" cy="4419600"/>
          </a:xfrm>
          <a:ln/>
        </p:spPr>
        <p:txBody>
          <a:bodyPr vert="horz" wrap="square" lIns="91440" tIns="45720" rIns="91440" bIns="45720" anchor="t" anchorCtr="0"/>
          <a:p>
            <a:pPr eaLnBrk="1" hangingPunct="1"/>
            <a:r>
              <a:rPr lang="en-US" altLang="zh-CN" sz="2400" dirty="0"/>
              <a:t>Brown:  If your prices are favorable, we can book an order right way.</a:t>
            </a:r>
            <a:endParaRPr lang="en-US" altLang="zh-CN" sz="2400" dirty="0"/>
          </a:p>
          <a:p>
            <a:pPr eaLnBrk="1" hangingPunct="1"/>
            <a:r>
              <a:rPr lang="zh-CN" altLang="en-US" sz="2400" dirty="0"/>
              <a:t>如果你方价格优惠，我们可以马上订货。 </a:t>
            </a:r>
            <a:endParaRPr lang="zh-CN" altLang="en-US" sz="2400" dirty="0"/>
          </a:p>
          <a:p>
            <a:pPr eaLnBrk="1" hangingPunct="1"/>
            <a:r>
              <a:rPr lang="en-US" altLang="zh-CN" sz="2400" dirty="0"/>
              <a:t>Zhang:  We may reconsider our price if your order is big enough.	</a:t>
            </a:r>
            <a:endParaRPr lang="en-US" altLang="zh-CN" sz="2400" dirty="0"/>
          </a:p>
          <a:p>
            <a:pPr eaLnBrk="1" hangingPunct="1"/>
            <a:r>
              <a:rPr lang="zh-CN" altLang="en-US" sz="2400" dirty="0"/>
              <a:t>如果你们订货量大，价格我们还可以考虑。 </a:t>
            </a:r>
            <a:endParaRPr lang="zh-CN" altLang="en-US"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a:solidFill>
                <a:schemeClr val="accent1"/>
              </a:solidFill>
              <a:effectLst>
                <a:outerShdw blurRad="38100" dist="25400" dir="5400000" algn="ctr" rotWithShape="0">
                  <a:srgbClr val="6E747A">
                    <a:alpha val="43000"/>
                  </a:srgbClr>
                </a:outerShdw>
              </a:effectLst>
            </a:endParaRPr>
          </a:p>
        </p:txBody>
      </p:sp>
      <p:sp>
        <p:nvSpPr>
          <p:cNvPr id="4" name="矩形 3"/>
          <p:cNvSpPr/>
          <p:nvPr/>
        </p:nvSpPr>
        <p:spPr>
          <a:xfrm>
            <a:off x="2876550" y="2829560"/>
            <a:ext cx="3390900" cy="1198880"/>
          </a:xfrm>
          <a:prstGeom prst="rect">
            <a:avLst/>
          </a:prstGeom>
          <a:noFill/>
          <a:ln>
            <a:noFill/>
          </a:ln>
        </p:spPr>
        <p:txBody>
          <a:bodyPr wrap="none" rtlCol="0" anchor="t">
            <a:spAutoFit/>
          </a:bodyPr>
          <a:lstStyle/>
          <a:p>
            <a:pPr algn="ctr"/>
            <a:r>
              <a:rPr lang="en-US" altLang="zh-CN" sz="7200" b="1">
                <a:ln w="15875"/>
                <a:gradFill>
                  <a:gsLst>
                    <a:gs pos="0">
                      <a:schemeClr val="accent1">
                        <a:hueMod val="80000"/>
                      </a:schemeClr>
                    </a:gs>
                    <a:gs pos="100000">
                      <a:schemeClr val="accent1">
                        <a:alpha val="100000"/>
                      </a:schemeClr>
                    </a:gs>
                  </a:gsLst>
                  <a:lin ang="2700000" scaled="0"/>
                </a:gradFill>
                <a:effectLst/>
              </a:rPr>
              <a:t>Thanks</a:t>
            </a:r>
            <a:endParaRPr lang="en-US" altLang="zh-CN" sz="7200" b="1">
              <a:ln w="15875"/>
              <a:gradFill>
                <a:gsLst>
                  <a:gs pos="0">
                    <a:schemeClr val="accent1">
                      <a:hueMod val="80000"/>
                    </a:schemeClr>
                  </a:gs>
                  <a:gs pos="100000">
                    <a:schemeClr val="accent1">
                      <a:alpha val="100000"/>
                    </a:schemeClr>
                  </a:gs>
                </a:gsLst>
                <a:lin ang="2700000" scaled="0"/>
              </a:gradFill>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6147" name="Rectangle 3"/>
          <p:cNvSpPr>
            <a:spLocks noGrp="1"/>
          </p:cNvSpPr>
          <p:nvPr>
            <p:ph idx="1"/>
          </p:nvPr>
        </p:nvSpPr>
        <p:spPr>
          <a:xfrm>
            <a:off x="461963" y="1412875"/>
            <a:ext cx="8220075" cy="4708525"/>
          </a:xfrm>
          <a:ln/>
        </p:spPr>
        <p:txBody>
          <a:bodyPr vert="horz" wrap="square" lIns="91440" tIns="45720" rIns="91440" bIns="45720" anchor="t" anchorCtr="0"/>
          <a:p>
            <a:pPr eaLnBrk="1" hangingPunct="1">
              <a:lnSpc>
                <a:spcPct val="80000"/>
              </a:lnSpc>
              <a:buNone/>
            </a:pPr>
            <a:r>
              <a:rPr lang="en-US" altLang="zh-CN" sz="2400" dirty="0"/>
              <a:t>    2) international business negotiation is a consultative process between governments, trade organization, multinational enterprises or private firms.</a:t>
            </a:r>
            <a:endParaRPr lang="en-US" altLang="zh-CN" sz="2400" dirty="0"/>
          </a:p>
          <a:p>
            <a:pPr eaLnBrk="1" hangingPunct="1">
              <a:lnSpc>
                <a:spcPct val="80000"/>
              </a:lnSpc>
              <a:buNone/>
            </a:pPr>
            <a:r>
              <a:rPr lang="en-US" altLang="zh-CN" sz="2400" dirty="0"/>
              <a:t>     </a:t>
            </a:r>
            <a:r>
              <a:rPr lang="zh-CN" altLang="en-US" sz="2400" dirty="0"/>
              <a:t>国际商务谈判时发生在政府、贸易组织、跨国公司、私人商行等之间的磋商过程。</a:t>
            </a:r>
            <a:endParaRPr lang="zh-CN" altLang="en-US" sz="2400" dirty="0"/>
          </a:p>
          <a:p>
            <a:pPr algn="just" eaLnBrk="1" hangingPunct="1">
              <a:lnSpc>
                <a:spcPct val="80000"/>
              </a:lnSpc>
              <a:buNone/>
            </a:pPr>
            <a:r>
              <a:rPr lang="en-US" altLang="zh-CN" sz="2400" dirty="0"/>
              <a:t>2. Whether you are the exporter or the importer, you should learn as much information as possible about the market that you want to enter, the potential clients and the competitors you will deal with before you join the negotiation. </a:t>
            </a:r>
            <a:endParaRPr lang="en-US" altLang="zh-CN" sz="2400" dirty="0"/>
          </a:p>
          <a:p>
            <a:pPr eaLnBrk="1" hangingPunct="1">
              <a:lnSpc>
                <a:spcPct val="80000"/>
              </a:lnSpc>
              <a:buNone/>
            </a:pPr>
            <a:r>
              <a:rPr lang="en-US" altLang="zh-CN" sz="2400" dirty="0"/>
              <a:t>    </a:t>
            </a:r>
            <a:r>
              <a:rPr lang="zh-CN" altLang="en-US" sz="2400" dirty="0"/>
              <a:t>无论你是出口商，还是进口商，参加谈判前，你应当尽可能多地获取你所要进入的市场、潜在的客户和竞争的对手的信息。</a:t>
            </a:r>
            <a:endParaRPr lang="zh-CN" altLang="en-US" sz="2400" dirty="0"/>
          </a:p>
          <a:p>
            <a:pPr eaLnBrk="1" hangingPunct="1">
              <a:lnSpc>
                <a:spcPct val="80000"/>
              </a:lnSpc>
              <a:buNone/>
            </a:pPr>
            <a:r>
              <a:rPr lang="zh-CN" altLang="en-US" sz="2400" dirty="0"/>
              <a:t>    </a:t>
            </a:r>
            <a:r>
              <a:rPr lang="en-US" altLang="zh-CN" sz="2400" dirty="0"/>
              <a:t>1) whether…or… </a:t>
            </a:r>
            <a:r>
              <a:rPr lang="zh-CN" altLang="en-US" sz="2400" dirty="0"/>
              <a:t>引导的是让步状语从句</a:t>
            </a:r>
            <a:endParaRPr lang="zh-CN" altLang="en-US" sz="2400" dirty="0"/>
          </a:p>
          <a:p>
            <a:pPr eaLnBrk="1" hangingPunct="1">
              <a:lnSpc>
                <a:spcPct val="80000"/>
              </a:lnSpc>
              <a:buNone/>
            </a:pPr>
            <a:r>
              <a:rPr lang="zh-CN" altLang="en-US" sz="1400" dirty="0"/>
              <a:t>    </a:t>
            </a:r>
            <a:endParaRPr lang="zh-CN" altLang="en-US" sz="1400"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7171" name="Rectangle 3"/>
          <p:cNvSpPr>
            <a:spLocks noGrp="1"/>
          </p:cNvSpPr>
          <p:nvPr>
            <p:ph idx="1"/>
          </p:nvPr>
        </p:nvSpPr>
        <p:spPr>
          <a:xfrm>
            <a:off x="468313" y="1412875"/>
            <a:ext cx="7924800" cy="4419600"/>
          </a:xfrm>
          <a:ln/>
        </p:spPr>
        <p:txBody>
          <a:bodyPr vert="horz" wrap="square" lIns="91440" tIns="45720" rIns="91440" bIns="45720" anchor="t" anchorCtr="0"/>
          <a:p>
            <a:pPr eaLnBrk="1" hangingPunct="1">
              <a:lnSpc>
                <a:spcPct val="90000"/>
              </a:lnSpc>
              <a:buNone/>
            </a:pPr>
            <a:r>
              <a:rPr lang="en-US" altLang="zh-CN" sz="2400" dirty="0"/>
              <a:t>    2) </a:t>
            </a:r>
            <a:r>
              <a:rPr lang="zh-CN" altLang="en-US" sz="2400" dirty="0"/>
              <a:t>主句是</a:t>
            </a:r>
            <a:r>
              <a:rPr lang="en-US" altLang="zh-CN" sz="2400" dirty="0"/>
              <a:t>you should learn as much information as possible about the market</a:t>
            </a:r>
            <a:r>
              <a:rPr lang="zh-CN" altLang="en-US" sz="2400" dirty="0"/>
              <a:t>。意思是尽可能多地获取市场的信息。</a:t>
            </a:r>
            <a:endParaRPr lang="zh-CN" altLang="en-US" sz="2400" dirty="0"/>
          </a:p>
          <a:p>
            <a:pPr eaLnBrk="1" hangingPunct="1">
              <a:lnSpc>
                <a:spcPct val="90000"/>
              </a:lnSpc>
              <a:buNone/>
            </a:pPr>
            <a:r>
              <a:rPr lang="zh-CN" altLang="en-US" sz="2400" dirty="0"/>
              <a:t>    </a:t>
            </a:r>
            <a:r>
              <a:rPr lang="en-US" altLang="zh-CN" sz="2400" dirty="0"/>
              <a:t>3)that you want to enter</a:t>
            </a:r>
            <a:r>
              <a:rPr lang="zh-CN" altLang="en-US" sz="2400" dirty="0"/>
              <a:t>是宾语从句，修饰</a:t>
            </a:r>
            <a:r>
              <a:rPr lang="en-US" altLang="zh-CN" sz="2400" dirty="0"/>
              <a:t>market</a:t>
            </a:r>
            <a:r>
              <a:rPr lang="zh-CN" altLang="en-US" sz="2400" dirty="0"/>
              <a:t>， 意思是：你想要进入的（市场）。</a:t>
            </a:r>
            <a:endParaRPr lang="zh-CN" altLang="en-US" sz="2400" dirty="0"/>
          </a:p>
          <a:p>
            <a:pPr eaLnBrk="1" hangingPunct="1">
              <a:lnSpc>
                <a:spcPct val="90000"/>
              </a:lnSpc>
              <a:buNone/>
            </a:pPr>
            <a:r>
              <a:rPr lang="zh-CN" altLang="en-US" sz="2400" dirty="0"/>
              <a:t>    </a:t>
            </a:r>
            <a:r>
              <a:rPr lang="en-US" altLang="zh-CN" sz="2400" dirty="0"/>
              <a:t>4)</a:t>
            </a:r>
            <a:r>
              <a:rPr lang="en-US" altLang="zh-CN" sz="2400" dirty="0">
                <a:solidFill>
                  <a:srgbClr val="FF0000"/>
                </a:solidFill>
              </a:rPr>
              <a:t> about </a:t>
            </a:r>
            <a:r>
              <a:rPr lang="en-US" altLang="zh-CN" sz="2400" dirty="0"/>
              <a:t>(</a:t>
            </a:r>
            <a:r>
              <a:rPr lang="zh-CN" altLang="en-US" sz="2400" dirty="0"/>
              <a:t>介词</a:t>
            </a:r>
            <a:r>
              <a:rPr lang="en-US" altLang="zh-CN" sz="2400" dirty="0"/>
              <a:t>)</a:t>
            </a:r>
            <a:r>
              <a:rPr lang="zh-CN" altLang="en-US" sz="2400" dirty="0"/>
              <a:t>有几个并列的宾语：</a:t>
            </a:r>
            <a:r>
              <a:rPr lang="en-US" altLang="zh-CN" sz="2400" dirty="0"/>
              <a:t>the market…,the potential clients and the competitors…</a:t>
            </a:r>
            <a:endParaRPr lang="en-US" altLang="zh-CN" sz="2400" dirty="0"/>
          </a:p>
          <a:p>
            <a:pPr eaLnBrk="1" hangingPunct="1">
              <a:lnSpc>
                <a:spcPct val="90000"/>
              </a:lnSpc>
              <a:buNone/>
            </a:pPr>
            <a:r>
              <a:rPr lang="en-US" altLang="zh-CN" sz="2400" dirty="0"/>
              <a:t>    5) You will deal with </a:t>
            </a:r>
            <a:r>
              <a:rPr lang="zh-CN" altLang="en-US" sz="2400" dirty="0"/>
              <a:t>是定语从句，修饰</a:t>
            </a:r>
            <a:r>
              <a:rPr lang="en-US" altLang="zh-CN" sz="2400" dirty="0"/>
              <a:t>competitors.</a:t>
            </a:r>
            <a:endParaRPr lang="en-US" altLang="zh-CN" sz="2400" dirty="0"/>
          </a:p>
          <a:p>
            <a:pPr eaLnBrk="1" hangingPunct="1">
              <a:lnSpc>
                <a:spcPct val="90000"/>
              </a:lnSpc>
              <a:buNone/>
            </a:pPr>
            <a:r>
              <a:rPr lang="en-US" altLang="zh-CN" sz="2400" dirty="0"/>
              <a:t>    6) Before you join the negotiation </a:t>
            </a:r>
            <a:r>
              <a:rPr lang="zh-CN" altLang="en-US" sz="2400" dirty="0"/>
              <a:t>是修饰全句的时间状语</a:t>
            </a:r>
            <a:endParaRPr lang="zh-CN" altLang="en-US" sz="2400" dirty="0"/>
          </a:p>
          <a:p>
            <a:pPr eaLnBrk="1" hangingPunct="1">
              <a:lnSpc>
                <a:spcPct val="90000"/>
              </a:lnSpc>
              <a:buNone/>
            </a:pPr>
            <a:endParaRPr lang="en-US" altLang="zh-CN" sz="24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8195" name="Rectangle 3"/>
          <p:cNvSpPr>
            <a:spLocks noGrp="1"/>
          </p:cNvSpPr>
          <p:nvPr>
            <p:ph idx="1"/>
          </p:nvPr>
        </p:nvSpPr>
        <p:spPr>
          <a:xfrm>
            <a:off x="468313" y="1412875"/>
            <a:ext cx="7924800" cy="4419600"/>
          </a:xfrm>
          <a:ln/>
        </p:spPr>
        <p:txBody>
          <a:bodyPr vert="horz" wrap="square" lIns="91440" tIns="45720" rIns="91440" bIns="45720" anchor="t" anchorCtr="0"/>
          <a:p>
            <a:pPr algn="just" eaLnBrk="1" hangingPunct="1">
              <a:lnSpc>
                <a:spcPct val="90000"/>
              </a:lnSpc>
              <a:buNone/>
            </a:pPr>
            <a:r>
              <a:rPr lang="en-US" altLang="zh-CN" sz="2400" dirty="0"/>
              <a:t>3. The danger of making compromise in price at the beginning of negotiation is that it immediately directs the discussions into pricing issues at the expense of the other important components of marketing mix. </a:t>
            </a:r>
            <a:endParaRPr lang="en-US" altLang="zh-CN" sz="2400" dirty="0"/>
          </a:p>
          <a:p>
            <a:pPr eaLnBrk="1" hangingPunct="1">
              <a:lnSpc>
                <a:spcPct val="90000"/>
              </a:lnSpc>
              <a:buNone/>
            </a:pPr>
            <a:r>
              <a:rPr lang="en-US" altLang="zh-CN" sz="2400" dirty="0"/>
              <a:t>    </a:t>
            </a:r>
            <a:r>
              <a:rPr lang="zh-CN" altLang="en-US" sz="2400" dirty="0"/>
              <a:t>谈判一开始就在价格问题上做出妥协的危险，是马上把谈判引向价格的争议，从而牺牲了营销组合中的其他重要因素。 </a:t>
            </a:r>
            <a:endParaRPr lang="zh-CN" altLang="en-US" sz="2400" dirty="0"/>
          </a:p>
          <a:p>
            <a:pPr eaLnBrk="1" hangingPunct="1">
              <a:lnSpc>
                <a:spcPct val="90000"/>
              </a:lnSpc>
              <a:buNone/>
            </a:pPr>
            <a:r>
              <a:rPr lang="zh-CN" altLang="en-US" sz="2400" dirty="0"/>
              <a:t>    </a:t>
            </a:r>
            <a:r>
              <a:rPr lang="en-US" altLang="zh-CN" sz="2400" dirty="0"/>
              <a:t>1) </a:t>
            </a:r>
            <a:r>
              <a:rPr lang="zh-CN" altLang="en-US" sz="2400" dirty="0"/>
              <a:t>这是一个简单句，其主谓宾结构是：</a:t>
            </a:r>
            <a:r>
              <a:rPr lang="en-US" altLang="zh-CN" sz="2400" dirty="0"/>
              <a:t>the danger…directs …into…</a:t>
            </a:r>
            <a:r>
              <a:rPr lang="zh-CN" altLang="en-US" sz="2400" dirty="0"/>
              <a:t>危险把（谈判）转向（价格的讨论）。</a:t>
            </a:r>
            <a:endParaRPr lang="zh-CN" altLang="en-US" sz="2400" dirty="0"/>
          </a:p>
          <a:p>
            <a:pPr eaLnBrk="1" hangingPunct="1">
              <a:lnSpc>
                <a:spcPct val="90000"/>
              </a:lnSpc>
              <a:buNone/>
            </a:pPr>
            <a:r>
              <a:rPr lang="zh-CN" altLang="en-US" sz="2400" dirty="0"/>
              <a:t>   </a:t>
            </a:r>
            <a:r>
              <a:rPr lang="en-US" altLang="zh-CN" sz="2400" dirty="0"/>
              <a:t>compromise v./n. </a:t>
            </a:r>
            <a:r>
              <a:rPr lang="zh-CN" altLang="en-US" sz="2400" dirty="0"/>
              <a:t>妥协，让步，和解</a:t>
            </a:r>
            <a:endParaRPr lang="zh-CN" altLang="en-US" sz="2400" dirty="0"/>
          </a:p>
          <a:p>
            <a:pPr eaLnBrk="1" hangingPunct="1">
              <a:lnSpc>
                <a:spcPct val="90000"/>
              </a:lnSpc>
              <a:buNone/>
            </a:pPr>
            <a:r>
              <a:rPr lang="zh-CN" altLang="en-US" sz="2400" dirty="0"/>
              <a:t>   </a:t>
            </a:r>
            <a:r>
              <a:rPr lang="en-US" altLang="zh-CN" sz="2400" dirty="0">
                <a:solidFill>
                  <a:srgbClr val="FF0000"/>
                </a:solidFill>
              </a:rPr>
              <a:t>making</a:t>
            </a:r>
            <a:r>
              <a:rPr lang="en-US" altLang="zh-CN" sz="2400" dirty="0"/>
              <a:t>  compromise </a:t>
            </a:r>
            <a:r>
              <a:rPr lang="zh-CN" altLang="en-US" sz="2400" dirty="0"/>
              <a:t>做出让步，做出妥协</a:t>
            </a:r>
            <a:endParaRPr lang="zh-CN" altLang="en-US" sz="2400" dirty="0"/>
          </a:p>
          <a:p>
            <a:pPr eaLnBrk="1" hangingPunct="1">
              <a:lnSpc>
                <a:spcPct val="90000"/>
              </a:lnSpc>
              <a:buNone/>
            </a:pPr>
            <a:endParaRPr lang="en-US" altLang="zh-CN" sz="2400"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9219" name="Rectangle 3"/>
          <p:cNvSpPr>
            <a:spLocks noGrp="1"/>
          </p:cNvSpPr>
          <p:nvPr>
            <p:ph idx="1"/>
          </p:nvPr>
        </p:nvSpPr>
        <p:spPr>
          <a:xfrm>
            <a:off x="323850" y="1412875"/>
            <a:ext cx="8291513" cy="4852988"/>
          </a:xfrm>
          <a:ln/>
        </p:spPr>
        <p:txBody>
          <a:bodyPr vert="horz" wrap="square" lIns="91440" tIns="45720" rIns="91440" bIns="45720" anchor="t" anchorCtr="0"/>
          <a:p>
            <a:pPr eaLnBrk="1" hangingPunct="1">
              <a:lnSpc>
                <a:spcPct val="80000"/>
              </a:lnSpc>
              <a:buNone/>
            </a:pPr>
            <a:r>
              <a:rPr lang="en-US" altLang="zh-CN" sz="2400" dirty="0"/>
              <a:t>     2) at the beginning of negotiation</a:t>
            </a:r>
            <a:r>
              <a:rPr lang="zh-CN" altLang="en-US" sz="2400" dirty="0"/>
              <a:t>在谈判开始</a:t>
            </a:r>
            <a:endParaRPr lang="zh-CN" altLang="en-US" sz="2400" dirty="0"/>
          </a:p>
          <a:p>
            <a:pPr eaLnBrk="1" hangingPunct="1">
              <a:lnSpc>
                <a:spcPct val="80000"/>
              </a:lnSpc>
              <a:buNone/>
            </a:pPr>
            <a:r>
              <a:rPr lang="zh-CN" altLang="en-US" sz="2400" dirty="0"/>
              <a:t>     </a:t>
            </a:r>
            <a:r>
              <a:rPr lang="en-US" altLang="zh-CN" sz="2400" dirty="0"/>
              <a:t>3) pricing issues </a:t>
            </a:r>
            <a:r>
              <a:rPr lang="zh-CN" altLang="en-US" sz="2400" dirty="0"/>
              <a:t>价格问题，价格争端</a:t>
            </a:r>
            <a:endParaRPr lang="zh-CN" altLang="en-US" sz="2400" dirty="0"/>
          </a:p>
          <a:p>
            <a:pPr eaLnBrk="1" hangingPunct="1">
              <a:lnSpc>
                <a:spcPct val="80000"/>
              </a:lnSpc>
              <a:buNone/>
            </a:pPr>
            <a:r>
              <a:rPr lang="zh-CN" altLang="en-US" sz="2400" dirty="0"/>
              <a:t>     </a:t>
            </a:r>
            <a:r>
              <a:rPr lang="en-US" altLang="zh-CN" sz="2400" dirty="0"/>
              <a:t>4) at the expense of … </a:t>
            </a:r>
            <a:r>
              <a:rPr lang="zh-CN" altLang="en-US" sz="2400" dirty="0"/>
              <a:t>在损害</a:t>
            </a:r>
            <a:r>
              <a:rPr lang="en-US" altLang="zh-CN" sz="2400" dirty="0"/>
              <a:t>……</a:t>
            </a:r>
            <a:r>
              <a:rPr lang="zh-CN" altLang="en-US" sz="2400" dirty="0"/>
              <a:t>的情况下，以</a:t>
            </a:r>
            <a:r>
              <a:rPr lang="en-US" altLang="zh-CN" sz="2400" dirty="0"/>
              <a:t>……</a:t>
            </a:r>
            <a:r>
              <a:rPr lang="zh-CN" altLang="en-US" sz="2400" dirty="0"/>
              <a:t>为牺牲品</a:t>
            </a:r>
            <a:endParaRPr lang="zh-CN" altLang="en-US" sz="2400" dirty="0"/>
          </a:p>
          <a:p>
            <a:pPr eaLnBrk="1" hangingPunct="1">
              <a:lnSpc>
                <a:spcPct val="80000"/>
              </a:lnSpc>
              <a:buNone/>
            </a:pPr>
            <a:r>
              <a:rPr lang="zh-CN" altLang="en-US" sz="2400" dirty="0"/>
              <a:t>     </a:t>
            </a:r>
            <a:r>
              <a:rPr lang="en-US" altLang="zh-CN" sz="2400" dirty="0"/>
              <a:t>5) other important components </a:t>
            </a:r>
            <a:r>
              <a:rPr lang="zh-CN" altLang="en-US" sz="2400" dirty="0"/>
              <a:t>其他重要因素</a:t>
            </a:r>
            <a:endParaRPr lang="zh-CN" altLang="en-US" sz="2400" dirty="0"/>
          </a:p>
          <a:p>
            <a:pPr eaLnBrk="1" hangingPunct="1">
              <a:lnSpc>
                <a:spcPct val="80000"/>
              </a:lnSpc>
              <a:buNone/>
            </a:pPr>
            <a:r>
              <a:rPr lang="zh-CN" altLang="en-US" sz="2400" dirty="0"/>
              <a:t>     </a:t>
            </a:r>
            <a:r>
              <a:rPr lang="en-US" altLang="zh-CN" sz="2400" dirty="0"/>
              <a:t>6) marketing mix </a:t>
            </a:r>
            <a:r>
              <a:rPr lang="zh-CN" altLang="en-US" sz="2400" dirty="0"/>
              <a:t>营销组合</a:t>
            </a:r>
            <a:endParaRPr lang="zh-CN" altLang="en-US" sz="2400" dirty="0"/>
          </a:p>
          <a:p>
            <a:pPr eaLnBrk="1" hangingPunct="1">
              <a:lnSpc>
                <a:spcPct val="80000"/>
              </a:lnSpc>
              <a:buNone/>
            </a:pPr>
            <a:r>
              <a:rPr lang="en-US" altLang="zh-CN" sz="2400" dirty="0"/>
              <a:t>4. If the price quoted by exporter has not been accepted by importer, the exporter should react positively by initiating discussions on non-price questions, instead of immediately offering price concession or taking defensive attitude. </a:t>
            </a:r>
            <a:endParaRPr lang="en-US" altLang="zh-CN" sz="2400" dirty="0"/>
          </a:p>
          <a:p>
            <a:pPr eaLnBrk="1" hangingPunct="1">
              <a:lnSpc>
                <a:spcPct val="80000"/>
              </a:lnSpc>
              <a:buNone/>
            </a:pPr>
            <a:r>
              <a:rPr lang="en-US" altLang="zh-CN" sz="2400" dirty="0"/>
              <a:t>     </a:t>
            </a:r>
            <a:r>
              <a:rPr lang="zh-CN" altLang="en-US" sz="2400" dirty="0"/>
              <a:t>如果出口商所报的价格没被进口商所接受，出口商应做出积极的反应，开始讨论非价格问题，而不要立即在价格上做出让步，或采取守势。</a:t>
            </a:r>
            <a:r>
              <a:rPr lang="zh-CN" altLang="en-US" sz="1800" dirty="0"/>
              <a:t> </a:t>
            </a:r>
            <a:endParaRPr lang="zh-CN" altLang="en-US" sz="1800"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0243" name="Rectangle 3"/>
          <p:cNvSpPr>
            <a:spLocks noGrp="1"/>
          </p:cNvSpPr>
          <p:nvPr>
            <p:ph idx="1"/>
          </p:nvPr>
        </p:nvSpPr>
        <p:spPr>
          <a:xfrm>
            <a:off x="468313" y="1412875"/>
            <a:ext cx="7924800" cy="4419600"/>
          </a:xfrm>
          <a:ln/>
        </p:spPr>
        <p:txBody>
          <a:bodyPr vert="horz" wrap="square" lIns="91440" tIns="45720" rIns="91440" bIns="45720" anchor="t" anchorCtr="0"/>
          <a:p>
            <a:pPr eaLnBrk="1" hangingPunct="1">
              <a:lnSpc>
                <a:spcPct val="80000"/>
              </a:lnSpc>
              <a:buNone/>
            </a:pPr>
            <a:r>
              <a:rPr lang="en-US" altLang="zh-CN" sz="2400" dirty="0"/>
              <a:t>    1) if </a:t>
            </a:r>
            <a:r>
              <a:rPr lang="zh-CN" altLang="en-US" sz="2400" dirty="0"/>
              <a:t>引导的是条件状语从句，其谓语动词用完成式的被动态：</a:t>
            </a:r>
            <a:endParaRPr lang="zh-CN" altLang="en-US" sz="2400" dirty="0"/>
          </a:p>
          <a:p>
            <a:pPr eaLnBrk="1" hangingPunct="1">
              <a:lnSpc>
                <a:spcPct val="80000"/>
              </a:lnSpc>
              <a:buNone/>
            </a:pPr>
            <a:r>
              <a:rPr lang="zh-CN" altLang="en-US" sz="2400" dirty="0"/>
              <a:t>     </a:t>
            </a:r>
            <a:r>
              <a:rPr lang="en-US" altLang="zh-CN" sz="2400" dirty="0"/>
              <a:t>If the price quoted by  exporter has not been accepted by importer</a:t>
            </a:r>
            <a:endParaRPr lang="en-US" altLang="zh-CN" sz="2400" dirty="0"/>
          </a:p>
          <a:p>
            <a:pPr eaLnBrk="1" hangingPunct="1">
              <a:lnSpc>
                <a:spcPct val="80000"/>
              </a:lnSpc>
              <a:buNone/>
            </a:pPr>
            <a:r>
              <a:rPr lang="en-US" altLang="zh-CN" sz="2400" dirty="0"/>
              <a:t>    2) </a:t>
            </a:r>
            <a:r>
              <a:rPr lang="zh-CN" altLang="en-US" sz="2400" dirty="0"/>
              <a:t>主句的主谓结构是：</a:t>
            </a:r>
            <a:r>
              <a:rPr lang="en-US" altLang="zh-CN" sz="2400" dirty="0"/>
              <a:t>the exporter should react positively …</a:t>
            </a:r>
            <a:r>
              <a:rPr lang="zh-CN" altLang="en-US" sz="2400" dirty="0"/>
              <a:t>出口商应做出积极的反应</a:t>
            </a:r>
            <a:endParaRPr lang="zh-CN" altLang="en-US" sz="2400" dirty="0"/>
          </a:p>
          <a:p>
            <a:pPr eaLnBrk="1" hangingPunct="1">
              <a:lnSpc>
                <a:spcPct val="80000"/>
              </a:lnSpc>
              <a:buNone/>
            </a:pPr>
            <a:r>
              <a:rPr lang="zh-CN" altLang="en-US" sz="2400" dirty="0"/>
              <a:t>    </a:t>
            </a:r>
            <a:r>
              <a:rPr lang="en-US" altLang="zh-CN" sz="2400" dirty="0"/>
              <a:t>3) by initiating discussions on non-prices </a:t>
            </a:r>
            <a:r>
              <a:rPr lang="zh-CN" altLang="en-US" sz="2400" dirty="0"/>
              <a:t>直译是：以开始对非价格问题进行讨论的方式（来作出积极的反应），方式状语修饰谓语动词</a:t>
            </a:r>
            <a:r>
              <a:rPr lang="en-US" altLang="zh-CN" sz="2400" dirty="0"/>
              <a:t>react</a:t>
            </a:r>
            <a:r>
              <a:rPr lang="zh-CN" altLang="en-US" sz="2400" dirty="0"/>
              <a:t>。较好的译文是：开始讨论非价格问题。</a:t>
            </a:r>
            <a:endParaRPr lang="zh-CN" altLang="en-US" sz="2400" dirty="0"/>
          </a:p>
          <a:p>
            <a:pPr eaLnBrk="1" hangingPunct="1">
              <a:lnSpc>
                <a:spcPct val="80000"/>
              </a:lnSpc>
              <a:buNone/>
            </a:pPr>
            <a:r>
              <a:rPr lang="zh-CN" altLang="en-US" sz="2400" dirty="0"/>
              <a:t>    </a:t>
            </a:r>
            <a:r>
              <a:rPr lang="en-US" altLang="zh-CN" sz="2400" dirty="0"/>
              <a:t>4) instead of </a:t>
            </a:r>
            <a:r>
              <a:rPr lang="zh-CN" altLang="en-US" sz="2400" dirty="0"/>
              <a:t>而不是，代替</a:t>
            </a:r>
            <a:endParaRPr lang="zh-CN" altLang="en-US" sz="2400" dirty="0"/>
          </a:p>
          <a:p>
            <a:pPr eaLnBrk="1" hangingPunct="1">
              <a:lnSpc>
                <a:spcPct val="80000"/>
              </a:lnSpc>
              <a:buNone/>
            </a:pPr>
            <a:r>
              <a:rPr lang="zh-CN" altLang="en-US" sz="2400" dirty="0"/>
              <a:t>     </a:t>
            </a:r>
            <a:r>
              <a:rPr lang="en-US" altLang="zh-CN" sz="2400" dirty="0"/>
              <a:t>Instead of offering immediately offering price concession or taking defensive attitude. </a:t>
            </a:r>
            <a:r>
              <a:rPr lang="zh-CN" altLang="en-US" sz="2400" dirty="0"/>
              <a:t>而不是马上作出价格让步，或采取守势。</a:t>
            </a:r>
            <a:endParaRPr lang="zh-CN" altLang="en-US" sz="24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1267" name="Rectangle 3"/>
          <p:cNvSpPr>
            <a:spLocks noGrp="1"/>
          </p:cNvSpPr>
          <p:nvPr>
            <p:ph idx="1"/>
          </p:nvPr>
        </p:nvSpPr>
        <p:spPr>
          <a:xfrm>
            <a:off x="468313" y="1484313"/>
            <a:ext cx="7924800" cy="4419600"/>
          </a:xfrm>
          <a:ln/>
        </p:spPr>
        <p:txBody>
          <a:bodyPr vert="horz" wrap="square" lIns="91440" tIns="45720" rIns="91440" bIns="45720" anchor="t" anchorCtr="0"/>
          <a:p>
            <a:pPr algn="just" eaLnBrk="1" hangingPunct="1">
              <a:lnSpc>
                <a:spcPct val="80000"/>
              </a:lnSpc>
              <a:buNone/>
            </a:pPr>
            <a:r>
              <a:rPr lang="en-US" altLang="zh-CN" sz="2400" dirty="0"/>
              <a:t>5. Therefore, understanding the influence of culture on international business is vital because, whatever the technology and whatever the benefits of a particular product, all business deals are made by people. </a:t>
            </a:r>
            <a:endParaRPr lang="en-US" altLang="zh-CN" sz="2400" dirty="0"/>
          </a:p>
          <a:p>
            <a:pPr eaLnBrk="1" hangingPunct="1">
              <a:lnSpc>
                <a:spcPct val="80000"/>
              </a:lnSpc>
              <a:buNone/>
            </a:pPr>
            <a:r>
              <a:rPr lang="en-US" altLang="zh-CN" sz="2400" dirty="0"/>
              <a:t>    </a:t>
            </a:r>
            <a:r>
              <a:rPr lang="zh-CN" altLang="en-US" sz="2400" dirty="0"/>
              <a:t>因此，理解文化对国际商务的影响是至关重要的，因为不管是什么技术。不管某个产品会带来什么样的利益，所有的商业交易都是由人来做的。 </a:t>
            </a:r>
            <a:endParaRPr lang="zh-CN" altLang="en-US" sz="2400" dirty="0"/>
          </a:p>
          <a:p>
            <a:pPr eaLnBrk="1" hangingPunct="1">
              <a:lnSpc>
                <a:spcPct val="80000"/>
              </a:lnSpc>
              <a:buNone/>
            </a:pPr>
            <a:r>
              <a:rPr lang="zh-CN" altLang="en-US" sz="2400" dirty="0"/>
              <a:t>    </a:t>
            </a:r>
            <a:r>
              <a:rPr lang="en-US" altLang="zh-CN" sz="2400" dirty="0"/>
              <a:t>1) </a:t>
            </a:r>
            <a:r>
              <a:rPr lang="zh-CN" altLang="en-US" sz="2400" dirty="0"/>
              <a:t>这是一个主从复合句，主句在前：</a:t>
            </a:r>
            <a:r>
              <a:rPr lang="en-US" altLang="zh-CN" sz="2400" dirty="0">
                <a:solidFill>
                  <a:srgbClr val="FF0000"/>
                </a:solidFill>
              </a:rPr>
              <a:t>Therefore</a:t>
            </a:r>
            <a:r>
              <a:rPr lang="en-US" altLang="zh-CN" sz="2400" dirty="0"/>
              <a:t>, understanding the influence of culture on international business is vital. </a:t>
            </a:r>
            <a:r>
              <a:rPr lang="zh-CN" altLang="en-US" sz="2400" dirty="0"/>
              <a:t>因此，理解文化对国际商务的影响是至关重要的。</a:t>
            </a:r>
            <a:endParaRPr lang="zh-CN" altLang="en-US" sz="2400" dirty="0"/>
          </a:p>
          <a:p>
            <a:pPr eaLnBrk="1" hangingPunct="1">
              <a:lnSpc>
                <a:spcPct val="80000"/>
              </a:lnSpc>
              <a:buNone/>
            </a:pPr>
            <a:r>
              <a:rPr lang="zh-CN" altLang="en-US" sz="2400" dirty="0"/>
              <a:t>    </a:t>
            </a:r>
            <a:r>
              <a:rPr lang="en-US" altLang="zh-CN" sz="2400" dirty="0"/>
              <a:t>2) because</a:t>
            </a:r>
            <a:r>
              <a:rPr lang="zh-CN" altLang="en-US" sz="2400" dirty="0"/>
              <a:t>引导的是原因状语从句，其主谓结构是</a:t>
            </a:r>
            <a:r>
              <a:rPr lang="en-US" altLang="zh-CN" sz="2400" dirty="0"/>
              <a:t>all business deals are made by people. </a:t>
            </a:r>
            <a:r>
              <a:rPr lang="zh-CN" altLang="en-US" sz="2400" dirty="0"/>
              <a:t>因为所有的商业交易都是由人来做的。</a:t>
            </a:r>
            <a:endParaRPr lang="zh-CN" altLang="en-US" sz="2400" dirty="0"/>
          </a:p>
        </p:txBody>
      </p:sp>
    </p:spTree>
  </p:cSld>
  <p:clrMapOvr>
    <a:masterClrMapping/>
  </p:clrMapOvr>
  <p:transition/>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0</TotalTime>
  <Words>16350</Words>
  <Application>WPS 演示</Application>
  <PresentationFormat>全屏显示(4:3)</PresentationFormat>
  <Paragraphs>268</Paragraphs>
  <Slides>38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38</vt:i4>
      </vt:variant>
    </vt:vector>
  </HeadingPairs>
  <TitlesOfParts>
    <vt:vector size="48" baseType="lpstr">
      <vt:lpstr>Arial</vt:lpstr>
      <vt:lpstr>宋体</vt:lpstr>
      <vt:lpstr>Wingdings</vt:lpstr>
      <vt:lpstr>等线</vt:lpstr>
      <vt:lpstr>Times New Roman</vt:lpstr>
      <vt:lpstr>Arial Black</vt:lpstr>
      <vt:lpstr>微软雅黑</vt:lpstr>
      <vt:lpstr>Arial Unicode MS</vt:lpstr>
      <vt:lpstr>Calibri</vt:lpstr>
      <vt:lpstr>Radial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深圳市斯尔顿科技有限公司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12 Negotiation Strategies on International Business</dc:title>
  <dc:creator>微软用户</dc:creator>
  <cp:lastModifiedBy>阿廖</cp:lastModifiedBy>
  <cp:revision>56</cp:revision>
  <dcterms:created xsi:type="dcterms:W3CDTF">2010-11-05T02:22:32Z</dcterms:created>
  <dcterms:modified xsi:type="dcterms:W3CDTF">2025-03-12T08:38:34Z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076320E44D494F0F84807CDD1E4971B7_13</vt:lpwstr>
  </property>
  <property fmtid="{D5CDD505-2E9C-101B-9397-08002B2CF9AE}" pid="3" name="KSOProductBuildVer">
    <vt:lpwstr>2052-12.1.0.20305</vt:lpwstr>
  </property>
</Properties>
</file>